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8" r:id="rId5"/>
    <p:sldId id="274" r:id="rId6"/>
    <p:sldId id="265" r:id="rId7"/>
    <p:sldId id="266" r:id="rId8"/>
    <p:sldId id="264" r:id="rId9"/>
    <p:sldId id="267" r:id="rId10"/>
    <p:sldId id="268" r:id="rId11"/>
    <p:sldId id="273" r:id="rId12"/>
    <p:sldId id="270" r:id="rId13"/>
    <p:sldId id="271" r:id="rId14"/>
    <p:sldId id="272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6" r:id="rId24"/>
    <p:sldId id="284" r:id="rId25"/>
    <p:sldId id="285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3DD5F44-E22A-41F5-ABDB-E4F3564AE957}">
          <p14:sldIdLst>
            <p14:sldId id="261"/>
            <p14:sldId id="262"/>
            <p14:sldId id="263"/>
            <p14:sldId id="258"/>
            <p14:sldId id="274"/>
            <p14:sldId id="265"/>
            <p14:sldId id="266"/>
            <p14:sldId id="264"/>
            <p14:sldId id="267"/>
            <p14:sldId id="268"/>
            <p14:sldId id="273"/>
            <p14:sldId id="270"/>
            <p14:sldId id="271"/>
            <p14:sldId id="272"/>
            <p14:sldId id="275"/>
            <p14:sldId id="277"/>
            <p14:sldId id="278"/>
            <p14:sldId id="279"/>
            <p14:sldId id="281"/>
            <p14:sldId id="280"/>
            <p14:sldId id="282"/>
            <p14:sldId id="283"/>
            <p14:sldId id="286"/>
            <p14:sldId id="284"/>
            <p14:sldId id="285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D1F"/>
    <a:srgbClr val="8EB872"/>
    <a:srgbClr val="954ECA"/>
    <a:srgbClr val="650F71"/>
    <a:srgbClr val="E091EB"/>
    <a:srgbClr val="CC4BDD"/>
    <a:srgbClr val="651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8A777-472A-16AA-63D0-9B2988CE1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860866-EF57-A5AE-BCCA-93723D541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MD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1D43FF-0DDD-2F5F-4989-44009823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BA8AC8-59FF-60E7-C571-E40F3D63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FE170-EC32-7F6F-F599-BA14EBA1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89179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BA776-2F3F-5D34-8A02-C7D1B908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3A5AA7-86AF-A43A-133C-F3D99C0CD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451DC1-50E8-525E-19DE-AB13F171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95A8F3-5EEA-0861-07C6-370780A0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BE384C-4745-0388-D692-DF87AA5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51551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49FEB9-5A27-F3EA-526C-556F51BD9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234D23-F182-EEC0-86EF-158D1C148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DDA316-B973-2DB3-63C8-E18DB067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C761EE-37BD-681D-436E-58339E75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553FE8-EAAA-4B17-AF6E-D14A9EFA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79223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EBB30-D3A2-4DC2-8B2E-38664CBB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F55DC-9585-B298-A1F1-496C28DD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05E49D-ADDD-50B2-BAD6-448A2F6A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D83955-A7F6-AB33-153F-F8F12757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47B0D-273E-FC13-E996-EBD931A7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3141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B9008-3CAD-7697-907A-47399795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45C735-58CF-C2A1-2A2E-5E00F457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60E69-C0B7-C02F-4420-031E0D7C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5BB3C-CA0C-6BD1-5738-317CDC4A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1B7C74-A3F5-AFD4-E2BF-246FCFA3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45757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631F0-8CD0-728B-4F28-D82DA1BE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60C1C-DCD7-6857-ECB5-5955615D8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461175-64C9-B61B-5F77-94EABD74E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385B7E-81F6-8956-F49E-90266F25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96D95B-BB1D-09EF-4F30-5CCF447B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F71F9E-9A03-2A35-5E83-6200F907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953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BDD07-40C8-64E2-8FF4-A2FFEA08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C9D51E-A799-16A9-D5C5-C6337F1AF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79389F-4C05-7D33-0F5B-05B4410B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8D1BCC-3782-C683-6F15-305CF8FD0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A205A8-85C2-F8C4-4B64-9C4526B2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ED928D-1817-A7BE-177B-3E46CC04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9A061C-9A81-AC1D-C473-1760997C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D472B2-C7E1-2365-2E53-5733A46F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28900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BB68-296F-02FB-95C5-E8D31475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C4EBEF3-009A-A9C0-B685-E133D377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68A537-F0B3-913B-215B-3F5B15E2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055CA5-CC81-130A-309D-87050EED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86363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A80D1A-D428-D4CF-66A6-C11E05CC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698DC4-2FC9-E00C-5D9E-4DEA9AF9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8CA7CD-90B8-7B40-B774-20A5D669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52075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88ABA-25DA-2E91-B7F7-0AC6071C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04E31F-294C-6427-9640-4145E5AC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1E1987-4EDB-12F5-9375-271A02B63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86FB92-5CA7-39D3-F833-9B5DF88E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7E2780-0ACC-D0C1-D082-688308C1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DCD062-B037-8BBF-C0A0-CFC5221F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89313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9699B-56E9-3C16-012D-9A59BAE3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C59897-DF4E-C16D-57CB-D567C74B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28FB54-43EB-E9A4-3CB0-CB8A7D229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F91106-5078-FA10-94E5-FF3EA1AB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2856A8-1910-4E9B-05A0-E8463D2F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20F812-7F81-829B-95A4-90C24AE6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38331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03984-09A0-C518-B527-27936C9E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MD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070BDB-443F-DE2E-3049-3BAA1B4F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MD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5E1C8D-0BC6-DD29-7AAA-F5A64998A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896A3-BD08-4841-BBA1-E4786DF8C76E}" type="datetimeFigureOut">
              <a:rPr lang="ru-MD" smtClean="0"/>
              <a:t>28.05.2025</a:t>
            </a:fld>
            <a:endParaRPr lang="ru-MD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4677D8-9405-CDD7-4069-A6CA7E38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F13D8E-D6BA-F9E1-4797-7A1C9A93A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39178-83B0-4F9A-BF55-1CEA16EB97F8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527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slide" Target="slide2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7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A2DBB-7663-3932-45DE-4C8CBBA8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AE908-E3CB-34CA-2681-EF39ABF2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DE4BE-B29F-3EC0-F800-CC9BD863D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85096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413338-A874-0912-A69D-67BADF65B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57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программной системы для ветеринарной клиники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учебной дисциплине «Разработка программных модулей»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специальности 09.02.06 «Информационные системы и программирование»</a:t>
            </a:r>
            <a:endParaRPr lang="ru-M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C3BBD-C55E-A3FC-AA08-9B81D44D3BD2}"/>
              </a:ext>
            </a:extLst>
          </p:cNvPr>
          <p:cNvSpPr txBox="1"/>
          <p:nvPr/>
        </p:nvSpPr>
        <p:spPr>
          <a:xfrm>
            <a:off x="255126" y="5472747"/>
            <a:ext cx="7665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MD" dirty="0">
                <a:solidFill>
                  <a:schemeClr val="bg1"/>
                </a:solidFill>
              </a:rPr>
              <a:t>Выполнил: </a:t>
            </a:r>
            <a:r>
              <a:rPr lang="ru-MD" dirty="0" err="1">
                <a:solidFill>
                  <a:schemeClr val="bg1"/>
                </a:solidFill>
              </a:rPr>
              <a:t>Белько</a:t>
            </a:r>
            <a:r>
              <a:rPr lang="ru-MD" dirty="0">
                <a:solidFill>
                  <a:schemeClr val="bg1"/>
                </a:solidFill>
              </a:rPr>
              <a:t> Владимир Иванович</a:t>
            </a:r>
          </a:p>
          <a:p>
            <a:r>
              <a:rPr kumimoji="0" lang="ru-MD" altLang="ru-MD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обучающийся II курса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MD" altLang="ru-MD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специальность 09.02.06 «Сетевое и системное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MD" altLang="ru-MD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администрирование»</a:t>
            </a:r>
            <a:endParaRPr lang="ru-MD" dirty="0">
              <a:solidFill>
                <a:schemeClr val="bg1"/>
              </a:solidFill>
            </a:endParaRPr>
          </a:p>
          <a:p>
            <a:endParaRPr lang="ru-MD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D4FD3-4B24-20B1-41A1-ABA3206DE559}"/>
              </a:ext>
            </a:extLst>
          </p:cNvPr>
          <p:cNvSpPr txBox="1"/>
          <p:nvPr/>
        </p:nvSpPr>
        <p:spPr>
          <a:xfrm>
            <a:off x="7458636" y="6026616"/>
            <a:ext cx="615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Руководитель: </a:t>
            </a:r>
            <a:r>
              <a:rPr lang="ru-RU" dirty="0" err="1">
                <a:solidFill>
                  <a:schemeClr val="bg1"/>
                </a:solidFill>
              </a:rPr>
              <a:t>Подсекина</a:t>
            </a:r>
            <a:r>
              <a:rPr lang="ru-RU" dirty="0">
                <a:solidFill>
                  <a:schemeClr val="bg1"/>
                </a:solidFill>
              </a:rPr>
              <a:t> Татьяна Сергеевна </a:t>
            </a:r>
          </a:p>
          <a:p>
            <a:r>
              <a:rPr lang="ru-RU" dirty="0">
                <a:solidFill>
                  <a:schemeClr val="bg1"/>
                </a:solidFill>
              </a:rPr>
              <a:t>преподаватель информационных дисциплин</a:t>
            </a:r>
            <a:endParaRPr lang="ru-M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9A82-2DE5-B003-6347-4A83B169AA6D}"/>
              </a:ext>
            </a:extLst>
          </p:cNvPr>
          <p:cNvSpPr txBox="1"/>
          <p:nvPr/>
        </p:nvSpPr>
        <p:spPr>
          <a:xfrm>
            <a:off x="5199713" y="202841"/>
            <a:ext cx="1792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dirty="0">
                <a:solidFill>
                  <a:schemeClr val="bg1"/>
                </a:solidFill>
              </a:rPr>
              <a:t>Тирасполь, 2025</a:t>
            </a:r>
          </a:p>
        </p:txBody>
      </p:sp>
      <p:pic>
        <p:nvPicPr>
          <p:cNvPr id="1029" name="Picture 5" descr="ТТИиП">
            <a:extLst>
              <a:ext uri="{FF2B5EF4-FFF2-40B4-BE49-F238E27FC236}">
                <a16:creationId xmlns:a16="http://schemas.microsoft.com/office/drawing/2014/main" id="{08048BDD-BB89-7A52-DEBB-4A6D5AE79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2" y="86398"/>
            <a:ext cx="2092532" cy="7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Часть круга 3">
            <a:extLst>
              <a:ext uri="{FF2B5EF4-FFF2-40B4-BE49-F238E27FC236}">
                <a16:creationId xmlns:a16="http://schemas.microsoft.com/office/drawing/2014/main" id="{88EE1FAA-4B15-5E0B-F81B-215E4F7DB3B9}"/>
              </a:ext>
            </a:extLst>
          </p:cNvPr>
          <p:cNvSpPr/>
          <p:nvPr/>
        </p:nvSpPr>
        <p:spPr>
          <a:xfrm>
            <a:off x="-2154802" y="-4690296"/>
            <a:ext cx="16501602" cy="16238589"/>
          </a:xfrm>
          <a:prstGeom prst="pie">
            <a:avLst>
              <a:gd name="adj1" fmla="val 16214419"/>
              <a:gd name="adj2" fmla="val 1621117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50000">
                <a:schemeClr val="tx1">
                  <a:lumMod val="65000"/>
                  <a:lumOff val="35000"/>
                  <a:alpha val="0"/>
                </a:schemeClr>
              </a:gs>
              <a:gs pos="79000">
                <a:schemeClr val="tx1">
                  <a:lumMod val="75000"/>
                  <a:lumOff val="25000"/>
                  <a:alpha val="0"/>
                </a:schemeClr>
              </a:gs>
              <a:gs pos="99000">
                <a:schemeClr val="tx1">
                  <a:lumMod val="85000"/>
                  <a:lumOff val="15000"/>
                  <a:alpha val="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0569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6C75D-08A2-6ABB-592B-F2ADDBFE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5827F6A-4CFD-575C-D4D8-4511B04B2171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21096-31CF-E4FA-79D0-82D759888178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0D7DB42-8473-DB83-D70C-94D1F494D74D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FB8605D-20C3-6E80-B550-DBE01EB617ED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CBDA40-D97C-BDC7-913C-5B78429DA79E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FC4EB97-F3FD-74C4-5E9B-E9943AEFDE44}"/>
              </a:ext>
            </a:extLst>
          </p:cNvPr>
          <p:cNvGrpSpPr/>
          <p:nvPr/>
        </p:nvGrpSpPr>
        <p:grpSpPr>
          <a:xfrm>
            <a:off x="-5084764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3FF17E02-2F4D-F012-6295-33F5264A5857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73E76B-1E93-5A73-050C-3C8F64796CAB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5AF4900C-24B3-82E5-4375-BCEA09B09E8E}"/>
              </a:ext>
            </a:extLst>
          </p:cNvPr>
          <p:cNvGrpSpPr/>
          <p:nvPr/>
        </p:nvGrpSpPr>
        <p:grpSpPr>
          <a:xfrm>
            <a:off x="14173200" y="1194047"/>
            <a:ext cx="5435600" cy="1244600"/>
            <a:chOff x="-9012693" y="-1339030"/>
            <a:chExt cx="5435600" cy="124460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DC7D5380-052D-A1A1-E268-9C6FEE89509D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D0B78E-7007-235D-BB74-FA8BF48D3E16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99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68C87-5D2E-A9D4-CC21-E9BFAD84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0B85DCF-ABD5-51E5-8BBB-952F962AE509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E35DB-8B9C-31D6-660B-FA74A9015CE4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BAAA5D-4FAC-CD56-A53E-C7D588E821BB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183114A6-10E5-8175-DA6F-02AAA80503EA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04474-78E2-556A-60FA-11A4D2B31736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93CC610-26A0-1D58-E706-57734FF0154D}"/>
              </a:ext>
            </a:extLst>
          </p:cNvPr>
          <p:cNvGrpSpPr/>
          <p:nvPr/>
        </p:nvGrpSpPr>
        <p:grpSpPr>
          <a:xfrm>
            <a:off x="-5084764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FDC5A2C8-195B-14B6-9763-54491DD43456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9B449A-80C0-24E4-7060-EBAFC95C461B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E05A83C-07A3-18CD-5F07-AE781B50BA92}"/>
              </a:ext>
            </a:extLst>
          </p:cNvPr>
          <p:cNvGrpSpPr/>
          <p:nvPr/>
        </p:nvGrpSpPr>
        <p:grpSpPr>
          <a:xfrm>
            <a:off x="9330646" y="1194048"/>
            <a:ext cx="5435600" cy="1244600"/>
            <a:chOff x="-9012693" y="-1339030"/>
            <a:chExt cx="5435600" cy="1244600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FE22BA2E-8AC5-0D23-0AF1-BB28ED0B3B20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DEE8C8-BEBD-C15F-DA58-EC0537B52FD9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483F5E0-F23F-907D-39DD-716750628F62}"/>
              </a:ext>
            </a:extLst>
          </p:cNvPr>
          <p:cNvGrpSpPr/>
          <p:nvPr/>
        </p:nvGrpSpPr>
        <p:grpSpPr>
          <a:xfrm>
            <a:off x="14173200" y="2768560"/>
            <a:ext cx="14020092" cy="1086137"/>
            <a:chOff x="-12740366" y="2885933"/>
            <a:chExt cx="14020092" cy="10861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17C1C356-5D41-81EA-C034-A528F44C1C4F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406BA-5294-75CD-1BE8-657800072569}"/>
                </a:ext>
              </a:extLst>
            </p:cNvPr>
            <p:cNvSpPr txBox="1"/>
            <p:nvPr/>
          </p:nvSpPr>
          <p:spPr>
            <a:xfrm>
              <a:off x="-12608149" y="3014033"/>
              <a:ext cx="47216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Изучение и описание предметной области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09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2CC94-14E4-F3FF-BBB5-68FF165A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4654C90-C162-DC7E-DBC0-2E2B3D82ED01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6E0EE-B1F6-E86E-DFAB-F9753D9EB302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0EEFDB1-7276-783F-2C0C-51E1AC74F893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B1749BC3-C077-0272-0C00-1476C7A57F12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AE42E2-150A-EB1A-1F42-FC861C5AFA74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F199EBF-7776-25DF-92D4-77B105CAF5D9}"/>
              </a:ext>
            </a:extLst>
          </p:cNvPr>
          <p:cNvGrpSpPr/>
          <p:nvPr/>
        </p:nvGrpSpPr>
        <p:grpSpPr>
          <a:xfrm>
            <a:off x="-5084764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E81193ED-02BE-85D3-B3BB-975BC09BE634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01A24E-14AE-D71B-17AE-54BCD3EFBF9D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03C016C-10CE-171B-3D40-310D3654ACE7}"/>
              </a:ext>
            </a:extLst>
          </p:cNvPr>
          <p:cNvGrpSpPr/>
          <p:nvPr/>
        </p:nvGrpSpPr>
        <p:grpSpPr>
          <a:xfrm>
            <a:off x="9330646" y="1194048"/>
            <a:ext cx="5435600" cy="1244600"/>
            <a:chOff x="-9012693" y="-1339030"/>
            <a:chExt cx="5435600" cy="1244600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E3C1CC96-D9F8-BDB0-1247-6109A401CD26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78E59E-6D88-DDA0-A1E0-BF6F5F48F020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EA7C259-2BCF-44B3-6F9D-985655FEB96E}"/>
              </a:ext>
            </a:extLst>
          </p:cNvPr>
          <p:cNvGrpSpPr/>
          <p:nvPr/>
        </p:nvGrpSpPr>
        <p:grpSpPr>
          <a:xfrm>
            <a:off x="6835097" y="2768560"/>
            <a:ext cx="14020092" cy="1086137"/>
            <a:chOff x="-12740366" y="2885933"/>
            <a:chExt cx="14020092" cy="1086137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4737870F-E996-0A88-AEAB-DD9BC61121AC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D134C2-3D3C-8A1F-3B56-E68C258ACD4B}"/>
                </a:ext>
              </a:extLst>
            </p:cNvPr>
            <p:cNvSpPr txBox="1"/>
            <p:nvPr/>
          </p:nvSpPr>
          <p:spPr>
            <a:xfrm>
              <a:off x="-12608149" y="3014033"/>
              <a:ext cx="47216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Изучение и описание предметной области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8E1A272B-FEC1-C0E6-634B-5936FEB59FBB}"/>
              </a:ext>
            </a:extLst>
          </p:cNvPr>
          <p:cNvGrpSpPr/>
          <p:nvPr/>
        </p:nvGrpSpPr>
        <p:grpSpPr>
          <a:xfrm>
            <a:off x="14168993" y="4109487"/>
            <a:ext cx="14020092" cy="1086137"/>
            <a:chOff x="-12740366" y="2885933"/>
            <a:chExt cx="14020092" cy="1086137"/>
          </a:xfrm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90C0B35-5FC3-A18A-219C-B3962E7F5242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5962A6-ECFA-7754-01D5-1A63D253F4A8}"/>
                </a:ext>
              </a:extLst>
            </p:cNvPr>
            <p:cNvSpPr txBox="1"/>
            <p:nvPr/>
          </p:nvSpPr>
          <p:spPr>
            <a:xfrm>
              <a:off x="-12608149" y="3014033"/>
              <a:ext cx="67677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Добавление, редактирование, просмотр данных (животные, владельцы, ветеринары, приемы)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4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A3BF0-F9BA-E586-F291-B1D37023D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0F7ABF-A1EE-CD4A-A0BE-44ECA1FFE038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A8DD9-A391-0986-DEC5-E59BD1AE6A2A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079B0B-44D5-2167-7E11-929BC74D1325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60C3BF7B-D755-571A-2884-061329F9348E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98A6D2-C717-A2EF-7BD9-A7AA82A31AF2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960B7F6-E4FD-B27F-424C-15F43485D62D}"/>
              </a:ext>
            </a:extLst>
          </p:cNvPr>
          <p:cNvGrpSpPr/>
          <p:nvPr/>
        </p:nvGrpSpPr>
        <p:grpSpPr>
          <a:xfrm>
            <a:off x="-5084764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CE82B6E9-4843-CA50-365B-BF31026946B1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61D93A-9DA8-530E-B078-4AC3AC671C9C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164AEE6-EDCB-D04D-7C85-EE7D311A4946}"/>
              </a:ext>
            </a:extLst>
          </p:cNvPr>
          <p:cNvGrpSpPr/>
          <p:nvPr/>
        </p:nvGrpSpPr>
        <p:grpSpPr>
          <a:xfrm>
            <a:off x="6835097" y="2768560"/>
            <a:ext cx="14020092" cy="1086137"/>
            <a:chOff x="-12740366" y="2885933"/>
            <a:chExt cx="14020092" cy="108613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AE2EF262-B232-44D8-2712-E3E10E72F134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8E8933-B50D-FC8A-A7EA-06DAA76AC947}"/>
                </a:ext>
              </a:extLst>
            </p:cNvPr>
            <p:cNvSpPr txBox="1"/>
            <p:nvPr/>
          </p:nvSpPr>
          <p:spPr>
            <a:xfrm>
              <a:off x="-12608149" y="3014033"/>
              <a:ext cx="47216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Изучение и описание предметной области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EE0D16C-F791-B759-8F8E-86A0984CCF94}"/>
              </a:ext>
            </a:extLst>
          </p:cNvPr>
          <p:cNvGrpSpPr/>
          <p:nvPr/>
        </p:nvGrpSpPr>
        <p:grpSpPr>
          <a:xfrm>
            <a:off x="14189883" y="5450414"/>
            <a:ext cx="14020092" cy="1086137"/>
            <a:chOff x="-12740366" y="2885933"/>
            <a:chExt cx="14020092" cy="1086137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946075C-B739-AA28-5AAA-AAD5A5D89316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C68F48-BB8D-7F27-B761-A83A888D519E}"/>
                </a:ext>
              </a:extLst>
            </p:cNvPr>
            <p:cNvSpPr txBox="1"/>
            <p:nvPr/>
          </p:nvSpPr>
          <p:spPr>
            <a:xfrm>
              <a:off x="-12498056" y="3167391"/>
              <a:ext cx="67677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Формирование отчетов и статистики</a:t>
              </a:r>
              <a:endParaRPr lang="ru-MD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CC544D0-07DE-EB81-684E-BAEEE35A8087}"/>
              </a:ext>
            </a:extLst>
          </p:cNvPr>
          <p:cNvGrpSpPr/>
          <p:nvPr/>
        </p:nvGrpSpPr>
        <p:grpSpPr>
          <a:xfrm>
            <a:off x="5329793" y="4109487"/>
            <a:ext cx="14020092" cy="1086137"/>
            <a:chOff x="-12740366" y="2885933"/>
            <a:chExt cx="14020092" cy="1086137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5BA12A31-DE6A-47C8-0A43-DA5DA69216E5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A78B8F-B399-C16D-CCFD-D0842E4FFE1A}"/>
                </a:ext>
              </a:extLst>
            </p:cNvPr>
            <p:cNvSpPr txBox="1"/>
            <p:nvPr/>
          </p:nvSpPr>
          <p:spPr>
            <a:xfrm>
              <a:off x="-12608149" y="3014033"/>
              <a:ext cx="67677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Добавление, редактирование, просмотр данных (животные, владельцы, ветеринары, приемы)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63F1D7F-7F3D-FE6B-B504-ACB1B4733CCD}"/>
              </a:ext>
            </a:extLst>
          </p:cNvPr>
          <p:cNvGrpSpPr/>
          <p:nvPr/>
        </p:nvGrpSpPr>
        <p:grpSpPr>
          <a:xfrm>
            <a:off x="9330646" y="1194048"/>
            <a:ext cx="5435600" cy="1244600"/>
            <a:chOff x="-9012693" y="-1339030"/>
            <a:chExt cx="5435600" cy="1244600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E03C643D-277D-BC59-B256-8A8EC3C5FBE5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E0B5F2-199F-AB9F-D238-F6AFA4F810DC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00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C579-3F8C-E22C-500F-9E95BA68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F62C096-60EC-4D72-02CB-74EFA45C309D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097A8-A430-36B5-10D2-64BD35195421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D8EAE4-AB68-84E4-FA28-764DBB4A54A8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633844E9-0F5A-B870-94CD-B0879AAE22D7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3892EE-7309-6E33-A848-72227D31E311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3E9D499-6611-76F0-5F05-BDA3F6A75FE7}"/>
              </a:ext>
            </a:extLst>
          </p:cNvPr>
          <p:cNvGrpSpPr/>
          <p:nvPr/>
        </p:nvGrpSpPr>
        <p:grpSpPr>
          <a:xfrm>
            <a:off x="-5084764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62A3DDE9-D108-8E4A-EB79-22F824FE67BB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75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81916-0E6C-0B7D-96DB-C699C0D14F92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D337ED0-5B44-4550-7486-769F37D4A415}"/>
              </a:ext>
            </a:extLst>
          </p:cNvPr>
          <p:cNvGrpSpPr/>
          <p:nvPr/>
        </p:nvGrpSpPr>
        <p:grpSpPr>
          <a:xfrm>
            <a:off x="6835097" y="2768560"/>
            <a:ext cx="14020092" cy="1086137"/>
            <a:chOff x="-12740366" y="2885933"/>
            <a:chExt cx="14020092" cy="108613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5FE691DF-BCAE-1AC0-76BB-F996F384711B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13B2F-49EE-0F45-9236-1A043C4498BB}"/>
                </a:ext>
              </a:extLst>
            </p:cNvPr>
            <p:cNvSpPr txBox="1"/>
            <p:nvPr/>
          </p:nvSpPr>
          <p:spPr>
            <a:xfrm>
              <a:off x="-12608149" y="3014033"/>
              <a:ext cx="47216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Изучение и описание предметной области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9727CCC-3D33-B4BA-012F-8682B7760B66}"/>
              </a:ext>
            </a:extLst>
          </p:cNvPr>
          <p:cNvGrpSpPr/>
          <p:nvPr/>
        </p:nvGrpSpPr>
        <p:grpSpPr>
          <a:xfrm>
            <a:off x="9330646" y="1194048"/>
            <a:ext cx="5435600" cy="1244600"/>
            <a:chOff x="-9012693" y="-1339030"/>
            <a:chExt cx="5435600" cy="1244600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E63D61CF-EC2E-782E-2153-11CB4AA6B5A0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FDC92A-64EC-873A-E6F9-23C2E216C379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85E8311-DB3A-D360-B4F5-47067C7491E6}"/>
              </a:ext>
            </a:extLst>
          </p:cNvPr>
          <p:cNvGrpSpPr/>
          <p:nvPr/>
        </p:nvGrpSpPr>
        <p:grpSpPr>
          <a:xfrm>
            <a:off x="4588683" y="5450414"/>
            <a:ext cx="14020092" cy="1086137"/>
            <a:chOff x="-12740366" y="2885933"/>
            <a:chExt cx="14020092" cy="1086137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1A48B3A2-9951-5860-98DB-AEE42DDDAA89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0005BE-D6A2-185B-7280-99233F45F016}"/>
                </a:ext>
              </a:extLst>
            </p:cNvPr>
            <p:cNvSpPr txBox="1"/>
            <p:nvPr/>
          </p:nvSpPr>
          <p:spPr>
            <a:xfrm>
              <a:off x="-12498056" y="3167391"/>
              <a:ext cx="67677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Формирование отчетов и статистики</a:t>
              </a:r>
              <a:endParaRPr lang="ru-MD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D8EC4956-3AD9-DD9E-7468-27FDDF18A88F}"/>
              </a:ext>
            </a:extLst>
          </p:cNvPr>
          <p:cNvGrpSpPr/>
          <p:nvPr/>
        </p:nvGrpSpPr>
        <p:grpSpPr>
          <a:xfrm>
            <a:off x="5329793" y="4109487"/>
            <a:ext cx="14020092" cy="1086137"/>
            <a:chOff x="-12740366" y="2885933"/>
            <a:chExt cx="14020092" cy="1086137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31EA2874-2EB7-32A9-3A25-04F883B9CF55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BA2F37-8EAD-BAD4-7F7D-8FEBA48436BF}"/>
                </a:ext>
              </a:extLst>
            </p:cNvPr>
            <p:cNvSpPr txBox="1"/>
            <p:nvPr/>
          </p:nvSpPr>
          <p:spPr>
            <a:xfrm>
              <a:off x="-12608149" y="3014033"/>
              <a:ext cx="67677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Добавление, редактирование, просмотр данных (животные, владельцы, ветеринары, приемы)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26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D8A6F-3684-44DE-57B6-2BABDDF7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79624CF-0ACE-6C09-068A-1C874E1CA196}"/>
              </a:ext>
            </a:extLst>
          </p:cNvPr>
          <p:cNvSpPr/>
          <p:nvPr/>
        </p:nvSpPr>
        <p:spPr>
          <a:xfrm>
            <a:off x="5676900" y="3003303"/>
            <a:ext cx="838200" cy="85139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E5E3D-79AF-2140-36EB-A289125AD28F}"/>
              </a:ext>
            </a:extLst>
          </p:cNvPr>
          <p:cNvSpPr txBox="1"/>
          <p:nvPr/>
        </p:nvSpPr>
        <p:spPr>
          <a:xfrm>
            <a:off x="3022600" y="-3269193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6F6F6EC-023B-15D7-ECEB-08A6640E2AC1}"/>
              </a:ext>
            </a:extLst>
          </p:cNvPr>
          <p:cNvGrpSpPr/>
          <p:nvPr/>
        </p:nvGrpSpPr>
        <p:grpSpPr>
          <a:xfrm>
            <a:off x="-7404214" y="1194048"/>
            <a:ext cx="5562600" cy="1244600"/>
            <a:chOff x="-3254829" y="1194048"/>
            <a:chExt cx="5562600" cy="124460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283AEAD7-74B0-3217-5003-ACEF63FDEB46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0B921A-032E-1B28-1A6B-5B59E2B9B262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E902D62-1B81-B1BE-42D4-B4675A2FF1C4}"/>
              </a:ext>
            </a:extLst>
          </p:cNvPr>
          <p:cNvGrpSpPr/>
          <p:nvPr/>
        </p:nvGrpSpPr>
        <p:grpSpPr>
          <a:xfrm>
            <a:off x="-12488978" y="2768560"/>
            <a:ext cx="10441669" cy="1086137"/>
            <a:chOff x="-12499069" y="2885931"/>
            <a:chExt cx="10441669" cy="1086137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F361935-9516-B52A-F769-FEDD81B22920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8DDCB0-B8C8-2044-BE47-47D79AB362A8}"/>
                </a:ext>
              </a:extLst>
            </p:cNvPr>
            <p:cNvSpPr txBox="1"/>
            <p:nvPr/>
          </p:nvSpPr>
          <p:spPr>
            <a:xfrm>
              <a:off x="-7414305" y="3013500"/>
              <a:ext cx="522741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F9C854-2783-00F6-74B3-4783A6C9CF1D}"/>
              </a:ext>
            </a:extLst>
          </p:cNvPr>
          <p:cNvGrpSpPr/>
          <p:nvPr/>
        </p:nvGrpSpPr>
        <p:grpSpPr>
          <a:xfrm>
            <a:off x="14173200" y="2768560"/>
            <a:ext cx="14020092" cy="1086137"/>
            <a:chOff x="-12740366" y="2885933"/>
            <a:chExt cx="14020092" cy="1086137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43AD2449-2910-E314-80E8-76C8215BC790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0DD8A0-F8FE-8F6E-4E7F-6DCACC52CFD5}"/>
                </a:ext>
              </a:extLst>
            </p:cNvPr>
            <p:cNvSpPr txBox="1"/>
            <p:nvPr/>
          </p:nvSpPr>
          <p:spPr>
            <a:xfrm>
              <a:off x="-12608149" y="3014033"/>
              <a:ext cx="47216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Изучение и описание предметной области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480E4D3-FF80-7A12-35E7-3130D13601CD}"/>
              </a:ext>
            </a:extLst>
          </p:cNvPr>
          <p:cNvGrpSpPr/>
          <p:nvPr/>
        </p:nvGrpSpPr>
        <p:grpSpPr>
          <a:xfrm>
            <a:off x="14173200" y="1194048"/>
            <a:ext cx="5435600" cy="1244600"/>
            <a:chOff x="-9012693" y="-1339030"/>
            <a:chExt cx="5435600" cy="1244600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021209A1-D66E-5D71-0734-84A6CB671ECE}"/>
                </a:ext>
              </a:extLst>
            </p:cNvPr>
            <p:cNvSpPr/>
            <p:nvPr/>
          </p:nvSpPr>
          <p:spPr>
            <a:xfrm>
              <a:off x="-9012693" y="-1339030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8F006C-48AA-DA2D-4C70-104A689EA569}"/>
                </a:ext>
              </a:extLst>
            </p:cNvPr>
            <p:cNvSpPr txBox="1"/>
            <p:nvPr/>
          </p:nvSpPr>
          <p:spPr>
            <a:xfrm>
              <a:off x="-8726943" y="-100911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9CC0F21-8B30-1428-E885-EB03A93F2BA5}"/>
              </a:ext>
            </a:extLst>
          </p:cNvPr>
          <p:cNvGrpSpPr/>
          <p:nvPr/>
        </p:nvGrpSpPr>
        <p:grpSpPr>
          <a:xfrm>
            <a:off x="14160614" y="5450414"/>
            <a:ext cx="14020092" cy="1086137"/>
            <a:chOff x="-12740366" y="2885933"/>
            <a:chExt cx="14020092" cy="1086137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3CD17D51-CE68-EE8A-8D13-7F3766D3CBD7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1C54E6-4B9E-FD34-534E-E2E0C7EB03A7}"/>
                </a:ext>
              </a:extLst>
            </p:cNvPr>
            <p:cNvSpPr txBox="1"/>
            <p:nvPr/>
          </p:nvSpPr>
          <p:spPr>
            <a:xfrm>
              <a:off x="-12498056" y="3167391"/>
              <a:ext cx="67677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Формирование отчетов и статистики</a:t>
              </a:r>
              <a:endParaRPr lang="ru-MD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9180313-846F-BD9A-5C60-DE81E54CBC03}"/>
              </a:ext>
            </a:extLst>
          </p:cNvPr>
          <p:cNvGrpSpPr/>
          <p:nvPr/>
        </p:nvGrpSpPr>
        <p:grpSpPr>
          <a:xfrm>
            <a:off x="14173200" y="4109487"/>
            <a:ext cx="14020092" cy="1086137"/>
            <a:chOff x="-12740366" y="2885933"/>
            <a:chExt cx="14020092" cy="1086137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00B22DFF-B651-ECBF-F974-E6E564F1206D}"/>
                </a:ext>
              </a:extLst>
            </p:cNvPr>
            <p:cNvSpPr/>
            <p:nvPr/>
          </p:nvSpPr>
          <p:spPr>
            <a:xfrm>
              <a:off x="-12740366" y="2885933"/>
              <a:ext cx="14020092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710A78-4652-E8A2-BF1E-53BCE51CAF43}"/>
                </a:ext>
              </a:extLst>
            </p:cNvPr>
            <p:cNvSpPr txBox="1"/>
            <p:nvPr/>
          </p:nvSpPr>
          <p:spPr>
            <a:xfrm>
              <a:off x="-12608149" y="3014033"/>
              <a:ext cx="676773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Добавление, редактирование, просмотр данных (животные, владельцы, ветеринары, приемы)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752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4FE0-A1FB-8957-9A1E-5AB0D360F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0503CE9-517B-8BA2-D079-C7B37D6CD446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41486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E022-C33B-EF34-3B6C-CDEAC0C1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5841994-9D73-93D4-ABCC-CA16AD02E9FB}"/>
              </a:ext>
            </a:extLst>
          </p:cNvPr>
          <p:cNvSpPr/>
          <p:nvPr/>
        </p:nvSpPr>
        <p:spPr>
          <a:xfrm>
            <a:off x="3301779" y="4619171"/>
            <a:ext cx="127468" cy="894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0CAE507-5712-DAF6-5046-40D3914C2830}"/>
              </a:ext>
            </a:extLst>
          </p:cNvPr>
          <p:cNvSpPr/>
          <p:nvPr/>
        </p:nvSpPr>
        <p:spPr>
          <a:xfrm>
            <a:off x="5548099" y="4629033"/>
            <a:ext cx="127468" cy="894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1119170-137F-27AF-BDF8-20746A99CB11}"/>
              </a:ext>
            </a:extLst>
          </p:cNvPr>
          <p:cNvSpPr/>
          <p:nvPr/>
        </p:nvSpPr>
        <p:spPr>
          <a:xfrm>
            <a:off x="10282330" y="4629033"/>
            <a:ext cx="127468" cy="894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A07F0DB-6010-3A0E-4FF2-037318BB7921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184305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4E34-1643-34D3-F0E2-53FE71BD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A9DE8A2-190D-F8A0-8B19-2B29DCB855EE}"/>
              </a:ext>
            </a:extLst>
          </p:cNvPr>
          <p:cNvSpPr/>
          <p:nvPr/>
        </p:nvSpPr>
        <p:spPr>
          <a:xfrm>
            <a:off x="3281459" y="3279438"/>
            <a:ext cx="123721" cy="1429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167EF87-E077-C9C0-206D-D3EB409752EC}"/>
              </a:ext>
            </a:extLst>
          </p:cNvPr>
          <p:cNvSpPr/>
          <p:nvPr/>
        </p:nvSpPr>
        <p:spPr>
          <a:xfrm>
            <a:off x="5527779" y="2794000"/>
            <a:ext cx="123721" cy="19244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4BA89A7-1E74-0A48-044C-AE613ABF4C5D}"/>
              </a:ext>
            </a:extLst>
          </p:cNvPr>
          <p:cNvSpPr/>
          <p:nvPr/>
        </p:nvSpPr>
        <p:spPr>
          <a:xfrm>
            <a:off x="10262010" y="2146300"/>
            <a:ext cx="123721" cy="2572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492B118-21DA-025B-34D3-17C1E002EBA3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819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1FEC1-CB4D-9EDA-8D68-29E13204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48D95B18-B6F2-1077-B37A-858B0B36521C}"/>
              </a:ext>
            </a:extLst>
          </p:cNvPr>
          <p:cNvSpPr/>
          <p:nvPr/>
        </p:nvSpPr>
        <p:spPr>
          <a:xfrm>
            <a:off x="3306063" y="3305350"/>
            <a:ext cx="74512" cy="661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9594463-2003-9900-0F08-FEF8D69EF45E}"/>
              </a:ext>
            </a:extLst>
          </p:cNvPr>
          <p:cNvSpPr/>
          <p:nvPr/>
        </p:nvSpPr>
        <p:spPr>
          <a:xfrm>
            <a:off x="5552383" y="2819912"/>
            <a:ext cx="74512" cy="661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431BC1-41FA-C51C-702F-56DC5CE9EF5C}"/>
              </a:ext>
            </a:extLst>
          </p:cNvPr>
          <p:cNvSpPr/>
          <p:nvPr/>
        </p:nvSpPr>
        <p:spPr>
          <a:xfrm>
            <a:off x="10286614" y="2172212"/>
            <a:ext cx="74512" cy="661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132BEBC-AC92-B535-C65F-F0532213E5B8}"/>
              </a:ext>
            </a:extLst>
          </p:cNvPr>
          <p:cNvSpPr/>
          <p:nvPr/>
        </p:nvSpPr>
        <p:spPr>
          <a:xfrm>
            <a:off x="3281459" y="3279438"/>
            <a:ext cx="123721" cy="1429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7CAC7F3-DB9F-CBB2-3EAE-F6FCF358D4F9}"/>
              </a:ext>
            </a:extLst>
          </p:cNvPr>
          <p:cNvSpPr/>
          <p:nvPr/>
        </p:nvSpPr>
        <p:spPr>
          <a:xfrm>
            <a:off x="5527779" y="2794000"/>
            <a:ext cx="123721" cy="19244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1813D44-E5A7-5041-3412-385AA303643E}"/>
              </a:ext>
            </a:extLst>
          </p:cNvPr>
          <p:cNvSpPr/>
          <p:nvPr/>
        </p:nvSpPr>
        <p:spPr>
          <a:xfrm>
            <a:off x="10262010" y="2146300"/>
            <a:ext cx="123721" cy="2572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A30C19B-6C54-261F-E265-530DFFFC6BC1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211137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D2DE-BD77-D558-DCFF-BBF4B9F7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48F8B2-65A6-6E5B-2DEB-45AF71664C0A}"/>
              </a:ext>
            </a:extLst>
          </p:cNvPr>
          <p:cNvSpPr txBox="1"/>
          <p:nvPr/>
        </p:nvSpPr>
        <p:spPr>
          <a:xfrm>
            <a:off x="6453186" y="1457762"/>
            <a:ext cx="5474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современном мире информационные технологии оказывают значительное влияние на развитие различных сфер, включая здравоохранение.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Часть круга 12">
            <a:extLst>
              <a:ext uri="{FF2B5EF4-FFF2-40B4-BE49-F238E27FC236}">
                <a16:creationId xmlns:a16="http://schemas.microsoft.com/office/drawing/2014/main" id="{E24B4F96-1AB6-D0C8-BB57-88765CD53F29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17292676"/>
              <a:gd name="adj2" fmla="val 20015472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14" name="Часть круга 13">
            <a:extLst>
              <a:ext uri="{FF2B5EF4-FFF2-40B4-BE49-F238E27FC236}">
                <a16:creationId xmlns:a16="http://schemas.microsoft.com/office/drawing/2014/main" id="{B7E57B0E-ABF9-CEC1-C2D5-2D97BAC40703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14575040"/>
              <a:gd name="adj2" fmla="val 17303749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2" name="Часть круга 11">
            <a:extLst>
              <a:ext uri="{FF2B5EF4-FFF2-40B4-BE49-F238E27FC236}">
                <a16:creationId xmlns:a16="http://schemas.microsoft.com/office/drawing/2014/main" id="{F2800220-AAD9-2293-5035-F623EFCD6592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20004663"/>
              <a:gd name="adj2" fmla="val 1029165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8E7E9-DB0B-2CFB-3F3F-3795787BBA79}"/>
              </a:ext>
            </a:extLst>
          </p:cNvPr>
          <p:cNvSpPr txBox="1"/>
          <p:nvPr/>
        </p:nvSpPr>
        <p:spPr>
          <a:xfrm>
            <a:off x="6453187" y="659884"/>
            <a:ext cx="53625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400" b="1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MD" sz="22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 проекта</a:t>
            </a:r>
          </a:p>
        </p:txBody>
      </p:sp>
      <p:sp>
        <p:nvSpPr>
          <p:cNvPr id="6" name="Часть круга 5">
            <a:extLst>
              <a:ext uri="{FF2B5EF4-FFF2-40B4-BE49-F238E27FC236}">
                <a16:creationId xmlns:a16="http://schemas.microsoft.com/office/drawing/2014/main" id="{5C9AFF7C-AAFC-8502-1688-DDA70EA68A46}"/>
              </a:ext>
            </a:extLst>
          </p:cNvPr>
          <p:cNvSpPr/>
          <p:nvPr/>
        </p:nvSpPr>
        <p:spPr>
          <a:xfrm>
            <a:off x="-2154802" y="-4690298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4" name="Часть круга 3">
            <a:extLst>
              <a:ext uri="{FF2B5EF4-FFF2-40B4-BE49-F238E27FC236}">
                <a16:creationId xmlns:a16="http://schemas.microsoft.com/office/drawing/2014/main" id="{BC39B9AE-8318-F92E-EEC5-F469E8D7C192}"/>
              </a:ext>
            </a:extLst>
          </p:cNvPr>
          <p:cNvSpPr/>
          <p:nvPr/>
        </p:nvSpPr>
        <p:spPr>
          <a:xfrm>
            <a:off x="-2154802" y="-4690296"/>
            <a:ext cx="16501602" cy="16238589"/>
          </a:xfrm>
          <a:prstGeom prst="pie">
            <a:avLst>
              <a:gd name="adj1" fmla="val 5400133"/>
              <a:gd name="adj2" fmla="val 1621117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057D478-4767-3FD3-BA23-187CDEF8644D}"/>
              </a:ext>
            </a:extLst>
          </p:cNvPr>
          <p:cNvSpPr/>
          <p:nvPr/>
        </p:nvSpPr>
        <p:spPr>
          <a:xfrm>
            <a:off x="5987652" y="3320652"/>
            <a:ext cx="216695" cy="21669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91190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76C8-1264-9F7A-C43E-CEDCE757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Ссылка на слайд 14">
                <a:extLst>
                  <a:ext uri="{FF2B5EF4-FFF2-40B4-BE49-F238E27FC236}">
                    <a16:creationId xmlns:a16="http://schemas.microsoft.com/office/drawing/2014/main" id="{E4F49F0A-43C0-FBA9-558D-09380F79D1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8145606"/>
                  </p:ext>
                </p:extLst>
              </p:nvPr>
            </p:nvGraphicFramePr>
            <p:xfrm>
              <a:off x="2351331" y="1793098"/>
              <a:ext cx="2169759" cy="1220489"/>
            </p:xfrm>
            <a:graphic>
              <a:graphicData uri="http://schemas.microsoft.com/office/powerpoint/2016/slidezoom">
                <pslz:sldZm>
                  <pslz:sldZmObj sldId="282" cId="2038693838">
                    <pslz:zmPr id="{02CD7760-ED33-400B-B22A-C9F434BC527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9759" cy="1220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Ссылка на слайд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4F49F0A-43C0-FBA9-558D-09380F79D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1331" y="1793098"/>
                <a:ext cx="2169759" cy="1220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E7D4E9E-773B-8FA0-5F31-D949A965B107}"/>
              </a:ext>
            </a:extLst>
          </p:cNvPr>
          <p:cNvSpPr/>
          <p:nvPr/>
        </p:nvSpPr>
        <p:spPr>
          <a:xfrm>
            <a:off x="3281459" y="3279438"/>
            <a:ext cx="123721" cy="1429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577428B-A5B3-6CD3-503F-2CD30AA86D69}"/>
              </a:ext>
            </a:extLst>
          </p:cNvPr>
          <p:cNvSpPr/>
          <p:nvPr/>
        </p:nvSpPr>
        <p:spPr>
          <a:xfrm>
            <a:off x="5527779" y="2794000"/>
            <a:ext cx="123721" cy="19244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41A591D-2D23-CDB9-FB0B-8CC75E209B9B}"/>
              </a:ext>
            </a:extLst>
          </p:cNvPr>
          <p:cNvSpPr/>
          <p:nvPr/>
        </p:nvSpPr>
        <p:spPr>
          <a:xfrm>
            <a:off x="10262010" y="2146300"/>
            <a:ext cx="123721" cy="2572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A79678F-B460-D23A-9001-9790968FB0EF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D66A222-F5FB-4D2A-5657-3A6616E148A0}"/>
              </a:ext>
            </a:extLst>
          </p:cNvPr>
          <p:cNvSpPr/>
          <p:nvPr/>
        </p:nvSpPr>
        <p:spPr>
          <a:xfrm>
            <a:off x="3172237" y="3177839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F74E8511-28F4-DF1C-2044-C2244B7CD152}"/>
              </a:ext>
            </a:extLst>
          </p:cNvPr>
          <p:cNvSpPr/>
          <p:nvPr/>
        </p:nvSpPr>
        <p:spPr>
          <a:xfrm>
            <a:off x="5418557" y="26924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5ECCF98-9529-FC67-168D-D4A7105E4554}"/>
              </a:ext>
            </a:extLst>
          </p:cNvPr>
          <p:cNvSpPr/>
          <p:nvPr/>
        </p:nvSpPr>
        <p:spPr>
          <a:xfrm>
            <a:off x="10152788" y="20447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76566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A36A3-BB53-801C-F5CF-D9936C55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149475-173D-870C-23F5-0B65B21EE314}"/>
              </a:ext>
            </a:extLst>
          </p:cNvPr>
          <p:cNvSpPr txBox="1"/>
          <p:nvPr/>
        </p:nvSpPr>
        <p:spPr>
          <a:xfrm>
            <a:off x="2133600" y="4149369"/>
            <a:ext cx="198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3600" b="1" dirty="0">
                <a:solidFill>
                  <a:srgbClr val="C00000"/>
                </a:solidFill>
              </a:rPr>
              <a:t>Затраты времени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E9AC4-7B36-76B3-848E-2414ACC9D708}"/>
              </a:ext>
            </a:extLst>
          </p:cNvPr>
          <p:cNvSpPr txBox="1"/>
          <p:nvPr/>
        </p:nvSpPr>
        <p:spPr>
          <a:xfrm>
            <a:off x="2184400" y="1155054"/>
            <a:ext cx="187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800" b="1" dirty="0">
                <a:solidFill>
                  <a:srgbClr val="C00000"/>
                </a:solidFill>
              </a:rPr>
              <a:t>Трудоемко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C83C-F37F-B40A-BE02-3ACE4670BBF3}"/>
              </a:ext>
            </a:extLst>
          </p:cNvPr>
          <p:cNvSpPr txBox="1"/>
          <p:nvPr/>
        </p:nvSpPr>
        <p:spPr>
          <a:xfrm>
            <a:off x="8140700" y="2460269"/>
            <a:ext cx="187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3600" b="1" dirty="0">
                <a:solidFill>
                  <a:srgbClr val="C00000"/>
                </a:solidFill>
              </a:rPr>
              <a:t>Ошибки</a:t>
            </a:r>
          </a:p>
        </p:txBody>
      </p:sp>
      <p:pic>
        <p:nvPicPr>
          <p:cNvPr id="21" name="Picture 2" descr="Невидимая угроза. Чем может быть опасна… работа в офисе? | Аргументы и Факты">
            <a:extLst>
              <a:ext uri="{FF2B5EF4-FFF2-40B4-BE49-F238E27FC236}">
                <a16:creationId xmlns:a16="http://schemas.microsoft.com/office/drawing/2014/main" id="{7D0409A7-E0CE-D84A-DB71-BD7F1B32D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01" y="570082"/>
            <a:ext cx="7639395" cy="5073036"/>
          </a:xfrm>
          <a:prstGeom prst="roundRect">
            <a:avLst>
              <a:gd name="adj" fmla="val 56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5F098D-163D-E47A-D368-0CB698162AA8}"/>
              </a:ext>
            </a:extLst>
          </p:cNvPr>
          <p:cNvSpPr txBox="1"/>
          <p:nvPr/>
        </p:nvSpPr>
        <p:spPr>
          <a:xfrm>
            <a:off x="3905250" y="5737353"/>
            <a:ext cx="4743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Ручной учет</a:t>
            </a:r>
          </a:p>
        </p:txBody>
      </p:sp>
    </p:spTree>
    <p:extLst>
      <p:ext uri="{BB962C8B-B14F-4D97-AF65-F5344CB8AC3E}">
        <p14:creationId xmlns:p14="http://schemas.microsoft.com/office/powerpoint/2010/main" val="2038693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CDFAE-EE3A-536B-91C4-E61775B4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48DE-5252-76C3-6880-52B1510DCDBB}"/>
              </a:ext>
            </a:extLst>
          </p:cNvPr>
          <p:cNvSpPr txBox="1"/>
          <p:nvPr/>
        </p:nvSpPr>
        <p:spPr>
          <a:xfrm>
            <a:off x="-88900" y="1155054"/>
            <a:ext cx="241300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ru-MD" sz="3200" b="1" dirty="0">
                <a:solidFill>
                  <a:srgbClr val="C00000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</a:rPr>
              <a:t>Трудоемко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9CF16-A14F-9C31-5D66-3705E8883368}"/>
              </a:ext>
            </a:extLst>
          </p:cNvPr>
          <p:cNvSpPr txBox="1"/>
          <p:nvPr/>
        </p:nvSpPr>
        <p:spPr>
          <a:xfrm>
            <a:off x="10109200" y="2460269"/>
            <a:ext cx="1879600" cy="646331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ru-MD" sz="3600" b="1" dirty="0">
                <a:solidFill>
                  <a:srgbClr val="C00000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</a:rPr>
              <a:t>Ошибки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D70AC-1FC8-9AD9-1A56-50B2B08E1EC7}"/>
              </a:ext>
            </a:extLst>
          </p:cNvPr>
          <p:cNvSpPr txBox="1"/>
          <p:nvPr/>
        </p:nvSpPr>
        <p:spPr>
          <a:xfrm>
            <a:off x="101600" y="4149369"/>
            <a:ext cx="198120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ru-MD" sz="3600" b="1" dirty="0">
                <a:solidFill>
                  <a:srgbClr val="C00000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</a:rPr>
              <a:t>Затраты времени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4DD46-FC19-AE38-C272-6E641C23201B}"/>
              </a:ext>
            </a:extLst>
          </p:cNvPr>
          <p:cNvSpPr txBox="1"/>
          <p:nvPr/>
        </p:nvSpPr>
        <p:spPr>
          <a:xfrm>
            <a:off x="3905250" y="5737353"/>
            <a:ext cx="4743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Ручной учет</a:t>
            </a:r>
          </a:p>
        </p:txBody>
      </p:sp>
      <p:pic>
        <p:nvPicPr>
          <p:cNvPr id="8" name="Picture 2" descr="Невидимая угроза. Чем может быть опасна… работа в офисе? | Аргументы и Факты">
            <a:extLst>
              <a:ext uri="{FF2B5EF4-FFF2-40B4-BE49-F238E27FC236}">
                <a16:creationId xmlns:a16="http://schemas.microsoft.com/office/drawing/2014/main" id="{0CAEA641-91AB-C25C-AA70-BB3B497D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01" y="570082"/>
            <a:ext cx="7639395" cy="5073036"/>
          </a:xfrm>
          <a:prstGeom prst="roundRect">
            <a:avLst>
              <a:gd name="adj" fmla="val 56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12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A7B0-9B02-554C-F667-B7B4E8BE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Ссылка на слайд 8">
                <a:extLst>
                  <a:ext uri="{FF2B5EF4-FFF2-40B4-BE49-F238E27FC236}">
                    <a16:creationId xmlns:a16="http://schemas.microsoft.com/office/drawing/2014/main" id="{8F0B9BA3-5E1F-F374-931D-F6FD316BC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046084"/>
                  </p:ext>
                </p:extLst>
              </p:nvPr>
            </p:nvGraphicFramePr>
            <p:xfrm>
              <a:off x="4403869" y="1170142"/>
              <a:ext cx="2495262" cy="1403585"/>
            </p:xfrm>
            <a:graphic>
              <a:graphicData uri="http://schemas.microsoft.com/office/powerpoint/2016/slidezoom">
                <pslz:sldZm>
                  <pslz:sldZmObj sldId="284" cId="985329847">
                    <pslz:zmPr id="{664FEB04-74D6-44B7-A054-BE3857A2834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5262" cy="14035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Ссылка на слайд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F0B9BA3-5E1F-F374-931D-F6FD316BC2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3869" y="1170142"/>
                <a:ext cx="2495262" cy="14035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9E2A4A9F-9399-438C-CB7C-BAE06BA7C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4970671"/>
                  </p:ext>
                </p:extLst>
              </p:nvPr>
            </p:nvGraphicFramePr>
            <p:xfrm>
              <a:off x="2351331" y="1793098"/>
              <a:ext cx="2169759" cy="1220489"/>
            </p:xfrm>
            <a:graphic>
              <a:graphicData uri="http://schemas.microsoft.com/office/powerpoint/2016/slidezoom">
                <pslz:sldZm>
                  <pslz:sldZmObj sldId="282" cId="2038693838">
                    <pslz:zmPr id="{02CD7760-ED33-400B-B22A-C9F434BC527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9759" cy="1220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Ссылка на слайд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E2A4A9F-9399-438C-CB7C-BAE06BA7C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331" y="1793098"/>
                <a:ext cx="2169759" cy="1220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BFDB6CD-D9A7-7CFD-6F0E-F74680204D26}"/>
              </a:ext>
            </a:extLst>
          </p:cNvPr>
          <p:cNvSpPr/>
          <p:nvPr/>
        </p:nvSpPr>
        <p:spPr>
          <a:xfrm>
            <a:off x="3281459" y="3279438"/>
            <a:ext cx="123721" cy="1429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D7A70DE0-051E-4467-2D5B-4026DE3ECEC7}"/>
              </a:ext>
            </a:extLst>
          </p:cNvPr>
          <p:cNvSpPr/>
          <p:nvPr/>
        </p:nvSpPr>
        <p:spPr>
          <a:xfrm>
            <a:off x="5527779" y="2794000"/>
            <a:ext cx="123721" cy="19244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F1FADB1-D862-A9FA-63B3-878D578C7501}"/>
              </a:ext>
            </a:extLst>
          </p:cNvPr>
          <p:cNvSpPr/>
          <p:nvPr/>
        </p:nvSpPr>
        <p:spPr>
          <a:xfrm>
            <a:off x="10262010" y="2146300"/>
            <a:ext cx="123721" cy="2572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36CAB68-3220-490A-93FB-17266A393F14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01B23F0B-799C-E827-CF45-7A30709A2E33}"/>
              </a:ext>
            </a:extLst>
          </p:cNvPr>
          <p:cNvSpPr/>
          <p:nvPr/>
        </p:nvSpPr>
        <p:spPr>
          <a:xfrm>
            <a:off x="3172237" y="3177839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335524F-F819-823A-A463-F1D497713735}"/>
              </a:ext>
            </a:extLst>
          </p:cNvPr>
          <p:cNvSpPr/>
          <p:nvPr/>
        </p:nvSpPr>
        <p:spPr>
          <a:xfrm>
            <a:off x="5418557" y="26924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774BFC9-2DF1-98A5-85F6-83F6AF85D04A}"/>
              </a:ext>
            </a:extLst>
          </p:cNvPr>
          <p:cNvSpPr/>
          <p:nvPr/>
        </p:nvSpPr>
        <p:spPr>
          <a:xfrm>
            <a:off x="10152788" y="20447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228660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DDD9283-F0B2-BB86-5AAF-4617AD412A1A}"/>
              </a:ext>
            </a:extLst>
          </p:cNvPr>
          <p:cNvGrpSpPr/>
          <p:nvPr/>
        </p:nvGrpSpPr>
        <p:grpSpPr>
          <a:xfrm>
            <a:off x="2520950" y="1820563"/>
            <a:ext cx="3527425" cy="694612"/>
            <a:chOff x="325437" y="956963"/>
            <a:chExt cx="3527425" cy="694612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8B73D241-EDCE-D164-8E0F-4DE0F1852033}"/>
                </a:ext>
              </a:extLst>
            </p:cNvPr>
            <p:cNvSpPr/>
            <p:nvPr/>
          </p:nvSpPr>
          <p:spPr>
            <a:xfrm>
              <a:off x="325437" y="956963"/>
              <a:ext cx="3527425" cy="694612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2B5ADE-1FBF-1E3E-274D-D3BF733825A5}"/>
                </a:ext>
              </a:extLst>
            </p:cNvPr>
            <p:cNvSpPr txBox="1"/>
            <p:nvPr/>
          </p:nvSpPr>
          <p:spPr>
            <a:xfrm>
              <a:off x="668338" y="1011881"/>
              <a:ext cx="22685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Картотеки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216017E-963F-5344-5C99-EEAB6D88C08A}"/>
              </a:ext>
            </a:extLst>
          </p:cNvPr>
          <p:cNvGrpSpPr/>
          <p:nvPr/>
        </p:nvGrpSpPr>
        <p:grpSpPr>
          <a:xfrm>
            <a:off x="6741318" y="3378200"/>
            <a:ext cx="2921000" cy="1257300"/>
            <a:chOff x="325437" y="956962"/>
            <a:chExt cx="3527425" cy="1467139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C72EA5C7-3E8C-AB91-F85D-6571E087C9A7}"/>
                </a:ext>
              </a:extLst>
            </p:cNvPr>
            <p:cNvSpPr/>
            <p:nvPr/>
          </p:nvSpPr>
          <p:spPr>
            <a:xfrm>
              <a:off x="325437" y="956962"/>
              <a:ext cx="3527425" cy="1467139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BC396B-92A7-216A-4187-AF0974AC0168}"/>
                </a:ext>
              </a:extLst>
            </p:cNvPr>
            <p:cNvSpPr txBox="1"/>
            <p:nvPr/>
          </p:nvSpPr>
          <p:spPr>
            <a:xfrm>
              <a:off x="375443" y="1078470"/>
              <a:ext cx="3427412" cy="1113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Финансовый </a:t>
              </a:r>
            </a:p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учёт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253F05B-5262-FFF8-F7EE-0B071F257A9E}"/>
              </a:ext>
            </a:extLst>
          </p:cNvPr>
          <p:cNvGrpSpPr/>
          <p:nvPr/>
        </p:nvGrpSpPr>
        <p:grpSpPr>
          <a:xfrm>
            <a:off x="6184900" y="3378200"/>
            <a:ext cx="3527425" cy="1257300"/>
            <a:chOff x="325437" y="956962"/>
            <a:chExt cx="3527425" cy="1467139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3A48E687-558F-E6EF-3A2B-18BFBE8577B6}"/>
                </a:ext>
              </a:extLst>
            </p:cNvPr>
            <p:cNvSpPr/>
            <p:nvPr/>
          </p:nvSpPr>
          <p:spPr>
            <a:xfrm>
              <a:off x="325437" y="956962"/>
              <a:ext cx="3527425" cy="1467139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79D434-D0C0-ABA6-EB29-6362440053CB}"/>
                </a:ext>
              </a:extLst>
            </p:cNvPr>
            <p:cNvSpPr txBox="1"/>
            <p:nvPr/>
          </p:nvSpPr>
          <p:spPr>
            <a:xfrm>
              <a:off x="375443" y="1078470"/>
              <a:ext cx="342741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</a:rPr>
                <a:t>Финансовый </a:t>
              </a:r>
            </a:p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</a:rPr>
                <a:t>учёт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1F00C-C8B7-6D0E-C261-E0B4983B55EA}"/>
              </a:ext>
            </a:extLst>
          </p:cNvPr>
          <p:cNvSpPr txBox="1"/>
          <p:nvPr/>
        </p:nvSpPr>
        <p:spPr>
          <a:xfrm>
            <a:off x="2089150" y="5566370"/>
            <a:ext cx="8286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Начало автоматизации</a:t>
            </a:r>
          </a:p>
        </p:txBody>
      </p:sp>
      <p:pic>
        <p:nvPicPr>
          <p:cNvPr id="3074" name="Picture 2" descr="ИТ-автоматизация офиса, бизнеса «с нуля»">
            <a:extLst>
              <a:ext uri="{FF2B5EF4-FFF2-40B4-BE49-F238E27FC236}">
                <a16:creationId xmlns:a16="http://schemas.microsoft.com/office/drawing/2014/main" id="{EB91BB07-7562-327C-DF6E-D89B7765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551867"/>
            <a:ext cx="7232650" cy="4817058"/>
          </a:xfrm>
          <a:prstGeom prst="roundRect">
            <a:avLst>
              <a:gd name="adj" fmla="val 6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29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7F123-402B-388F-BDAF-49DD406B5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6837349-6870-92DB-7E49-553BCE13885C}"/>
              </a:ext>
            </a:extLst>
          </p:cNvPr>
          <p:cNvGrpSpPr/>
          <p:nvPr/>
        </p:nvGrpSpPr>
        <p:grpSpPr>
          <a:xfrm>
            <a:off x="9436101" y="3378200"/>
            <a:ext cx="2921000" cy="1257300"/>
            <a:chOff x="325437" y="956962"/>
            <a:chExt cx="3527425" cy="14671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946B5123-2BB1-F5A5-8057-F1B11F15701F}"/>
                </a:ext>
              </a:extLst>
            </p:cNvPr>
            <p:cNvSpPr/>
            <p:nvPr/>
          </p:nvSpPr>
          <p:spPr>
            <a:xfrm>
              <a:off x="325437" y="956962"/>
              <a:ext cx="3527425" cy="1467139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7A783-9E26-ECB2-778A-640695C929B1}"/>
                </a:ext>
              </a:extLst>
            </p:cNvPr>
            <p:cNvSpPr txBox="1"/>
            <p:nvPr/>
          </p:nvSpPr>
          <p:spPr>
            <a:xfrm>
              <a:off x="375443" y="1078470"/>
              <a:ext cx="3427412" cy="1113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Финансовый </a:t>
              </a:r>
            </a:p>
            <a:p>
              <a:pPr algn="ctr"/>
              <a:r>
                <a:rPr lang="ru-MD" sz="2800" b="1" dirty="0">
                  <a:ln w="0">
                    <a:noFill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учёт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BC16F16-8EB7-D3DD-581D-5F8EA15AA2A0}"/>
              </a:ext>
            </a:extLst>
          </p:cNvPr>
          <p:cNvGrpSpPr/>
          <p:nvPr/>
        </p:nvGrpSpPr>
        <p:grpSpPr>
          <a:xfrm>
            <a:off x="-165101" y="1820563"/>
            <a:ext cx="3527425" cy="694612"/>
            <a:chOff x="325437" y="956963"/>
            <a:chExt cx="3527425" cy="694612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EF00E501-BA7E-27A7-B7E2-735F92DB9118}"/>
                </a:ext>
              </a:extLst>
            </p:cNvPr>
            <p:cNvSpPr/>
            <p:nvPr/>
          </p:nvSpPr>
          <p:spPr>
            <a:xfrm>
              <a:off x="325437" y="956963"/>
              <a:ext cx="3527425" cy="694612"/>
            </a:xfrm>
            <a:prstGeom prst="roundRect">
              <a:avLst>
                <a:gd name="adj" fmla="val 1178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52284C-678B-575C-6748-CD1225AA9A33}"/>
                </a:ext>
              </a:extLst>
            </p:cNvPr>
            <p:cNvSpPr txBox="1"/>
            <p:nvPr/>
          </p:nvSpPr>
          <p:spPr>
            <a:xfrm>
              <a:off x="668338" y="1011881"/>
              <a:ext cx="22685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Картотеки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DEDB76-C151-C485-6C19-89B4A440D5A7}"/>
              </a:ext>
            </a:extLst>
          </p:cNvPr>
          <p:cNvSpPr txBox="1"/>
          <p:nvPr/>
        </p:nvSpPr>
        <p:spPr>
          <a:xfrm>
            <a:off x="2089150" y="5566370"/>
            <a:ext cx="8286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Начало автоматизации</a:t>
            </a:r>
          </a:p>
        </p:txBody>
      </p:sp>
      <p:pic>
        <p:nvPicPr>
          <p:cNvPr id="3074" name="Picture 2" descr="ИТ-автоматизация офиса, бизнеса «с нуля»">
            <a:extLst>
              <a:ext uri="{FF2B5EF4-FFF2-40B4-BE49-F238E27FC236}">
                <a16:creationId xmlns:a16="http://schemas.microsoft.com/office/drawing/2014/main" id="{51176092-5F4B-1D97-49EB-ABD9327F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551867"/>
            <a:ext cx="7232650" cy="4817058"/>
          </a:xfrm>
          <a:prstGeom prst="roundRect">
            <a:avLst>
              <a:gd name="adj" fmla="val 6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12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CDD4D-6C03-3C02-5A3A-081F46A5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B1F22A67-169D-F43F-C5EA-0B0D52C29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0781682"/>
                  </p:ext>
                </p:extLst>
              </p:nvPr>
            </p:nvGraphicFramePr>
            <p:xfrm>
              <a:off x="2351331" y="1793098"/>
              <a:ext cx="2169759" cy="1220489"/>
            </p:xfrm>
            <a:graphic>
              <a:graphicData uri="http://schemas.microsoft.com/office/powerpoint/2016/slidezoom">
                <pslz:sldZm>
                  <pslz:sldZmObj sldId="282" cId="2038693838">
                    <pslz:zmPr id="{02CD7760-ED33-400B-B22A-C9F434BC527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9759" cy="1220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1F22A67-169D-F43F-C5EA-0B0D52C29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1331" y="1793098"/>
                <a:ext cx="2169759" cy="1220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342815B3-B1A5-13C6-2527-8B8C2B21BE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0634058"/>
                  </p:ext>
                </p:extLst>
              </p:nvPr>
            </p:nvGraphicFramePr>
            <p:xfrm>
              <a:off x="9003265" y="549480"/>
              <a:ext cx="2641209" cy="1485680"/>
            </p:xfrm>
            <a:graphic>
              <a:graphicData uri="http://schemas.microsoft.com/office/powerpoint/2016/slidezoom">
                <pslz:sldZm>
                  <pslz:sldZmObj sldId="288" cId="2038727585">
                    <pslz:zmPr id="{E5D17BAD-3A22-421F-9A08-2276D893E89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41209" cy="1485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2815B3-B1A5-13C6-2527-8B8C2B21BE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3265" y="549480"/>
                <a:ext cx="2641209" cy="1485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Ссылка на слайд 12">
                <a:extLst>
                  <a:ext uri="{FF2B5EF4-FFF2-40B4-BE49-F238E27FC236}">
                    <a16:creationId xmlns:a16="http://schemas.microsoft.com/office/drawing/2014/main" id="{6CE9EF0B-13E5-CBD8-DC3A-6C78970E0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9254339"/>
                  </p:ext>
                </p:extLst>
              </p:nvPr>
            </p:nvGraphicFramePr>
            <p:xfrm>
              <a:off x="4403869" y="1170142"/>
              <a:ext cx="2495262" cy="1403585"/>
            </p:xfrm>
            <a:graphic>
              <a:graphicData uri="http://schemas.microsoft.com/office/powerpoint/2016/slidezoom">
                <pslz:sldZm>
                  <pslz:sldZmObj sldId="284" cId="985329847">
                    <pslz:zmPr id="{664FEB04-74D6-44B7-A054-BE3857A28342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5262" cy="14035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Ссылка на слайд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CE9EF0B-13E5-CBD8-DC3A-6C78970E0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869" y="1170142"/>
                <a:ext cx="2495262" cy="14035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423585-BA50-8859-83FC-23F6058A4923}"/>
              </a:ext>
            </a:extLst>
          </p:cNvPr>
          <p:cNvSpPr/>
          <p:nvPr/>
        </p:nvSpPr>
        <p:spPr>
          <a:xfrm>
            <a:off x="3281459" y="3279438"/>
            <a:ext cx="123721" cy="1429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5250ADB-6FD5-01A4-7426-2E2213A0291C}"/>
              </a:ext>
            </a:extLst>
          </p:cNvPr>
          <p:cNvSpPr/>
          <p:nvPr/>
        </p:nvSpPr>
        <p:spPr>
          <a:xfrm>
            <a:off x="5527779" y="2794000"/>
            <a:ext cx="123721" cy="19244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7C265E2-4744-5051-A2A5-8735BCD4F8F5}"/>
              </a:ext>
            </a:extLst>
          </p:cNvPr>
          <p:cNvSpPr/>
          <p:nvPr/>
        </p:nvSpPr>
        <p:spPr>
          <a:xfrm>
            <a:off x="10262010" y="2146300"/>
            <a:ext cx="123721" cy="25721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4AA34DF-F0AE-5C51-6ED5-33EB91C23389}"/>
              </a:ext>
            </a:extLst>
          </p:cNvPr>
          <p:cNvSpPr/>
          <p:nvPr/>
        </p:nvSpPr>
        <p:spPr>
          <a:xfrm>
            <a:off x="1175657" y="4619171"/>
            <a:ext cx="9840686" cy="210458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>
                  <a:lumMod val="2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6508921-2472-A946-3565-E2D03C0AE94D}"/>
              </a:ext>
            </a:extLst>
          </p:cNvPr>
          <p:cNvSpPr/>
          <p:nvPr/>
        </p:nvSpPr>
        <p:spPr>
          <a:xfrm>
            <a:off x="3172237" y="3177839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912E355-0C30-444C-5EEF-DD7630B4D0BE}"/>
              </a:ext>
            </a:extLst>
          </p:cNvPr>
          <p:cNvSpPr/>
          <p:nvPr/>
        </p:nvSpPr>
        <p:spPr>
          <a:xfrm>
            <a:off x="5418557" y="26924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79D7EC2-2749-BD1F-9CCA-E2A724677E31}"/>
              </a:ext>
            </a:extLst>
          </p:cNvPr>
          <p:cNvSpPr/>
          <p:nvPr/>
        </p:nvSpPr>
        <p:spPr>
          <a:xfrm>
            <a:off x="10152788" y="2044701"/>
            <a:ext cx="342164" cy="3211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72764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1CAAB9-E827-3BFE-9387-46A2FA38FE06}"/>
              </a:ext>
            </a:extLst>
          </p:cNvPr>
          <p:cNvSpPr txBox="1"/>
          <p:nvPr/>
        </p:nvSpPr>
        <p:spPr>
          <a:xfrm>
            <a:off x="2044700" y="2267129"/>
            <a:ext cx="220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800" b="1" dirty="0">
                <a:latin typeface="Arial" panose="020B0604020202020204" pitchFamily="34" charset="0"/>
                <a:cs typeface="Arial" panose="020B0604020202020204" pitchFamily="34" charset="0"/>
              </a:rPr>
              <a:t>Рост объема данных</a:t>
            </a:r>
          </a:p>
        </p:txBody>
      </p:sp>
      <p:pic>
        <p:nvPicPr>
          <p:cNvPr id="12" name="Picture 2" descr="Как стать программистом и много ли можно зарабатывать? Выясняем с  программистами Дирекции ИТ">
            <a:extLst>
              <a:ext uri="{FF2B5EF4-FFF2-40B4-BE49-F238E27FC236}">
                <a16:creationId xmlns:a16="http://schemas.microsoft.com/office/drawing/2014/main" id="{5D72A926-13BC-DC66-115A-23440F93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513356"/>
            <a:ext cx="7768166" cy="4595814"/>
          </a:xfrm>
          <a:prstGeom prst="roundRect">
            <a:avLst>
              <a:gd name="adj" fmla="val 72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F0E5C0-310A-B966-342E-B29C8795A443}"/>
              </a:ext>
            </a:extLst>
          </p:cNvPr>
          <p:cNvSpPr txBox="1"/>
          <p:nvPr/>
        </p:nvSpPr>
        <p:spPr>
          <a:xfrm>
            <a:off x="2638425" y="5421314"/>
            <a:ext cx="6762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Современный этап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2F858BA6-C210-AAA8-F046-B14CE7E7D01F}"/>
              </a:ext>
            </a:extLst>
          </p:cNvPr>
          <p:cNvGrpSpPr/>
          <p:nvPr/>
        </p:nvGrpSpPr>
        <p:grpSpPr>
          <a:xfrm>
            <a:off x="12192000" y="1485900"/>
            <a:ext cx="2404534" cy="2896650"/>
            <a:chOff x="9903883" y="1485900"/>
            <a:chExt cx="2404534" cy="2896650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210AE2D1-099A-D4F4-AA87-F397843C8F8C}"/>
                </a:ext>
              </a:extLst>
            </p:cNvPr>
            <p:cNvSpPr/>
            <p:nvPr/>
          </p:nvSpPr>
          <p:spPr>
            <a:xfrm>
              <a:off x="9994900" y="1485900"/>
              <a:ext cx="2171700" cy="289665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148AD6-713E-C58B-E997-82058BDED3DA}"/>
                </a:ext>
              </a:extLst>
            </p:cNvPr>
            <p:cNvSpPr txBox="1"/>
            <p:nvPr/>
          </p:nvSpPr>
          <p:spPr>
            <a:xfrm>
              <a:off x="9903883" y="2267128"/>
              <a:ext cx="24045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Улучшение клиентского опыта</a:t>
              </a:r>
            </a:p>
          </p:txBody>
        </p:sp>
      </p:grp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90BD28D5-518F-87C2-9F86-BE083B2B1F13}"/>
              </a:ext>
            </a:extLst>
          </p:cNvPr>
          <p:cNvSpPr/>
          <p:nvPr/>
        </p:nvSpPr>
        <p:spPr>
          <a:xfrm>
            <a:off x="-1841500" y="1892300"/>
            <a:ext cx="1841500" cy="228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D6C8B2-E9EC-5879-53C6-4B7A6989849E}"/>
              </a:ext>
            </a:extLst>
          </p:cNvPr>
          <p:cNvSpPr txBox="1"/>
          <p:nvPr/>
        </p:nvSpPr>
        <p:spPr>
          <a:xfrm>
            <a:off x="-2029883" y="2267129"/>
            <a:ext cx="220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Рост объема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3872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CB9E0-FBCC-AEA4-ADFC-EE98FA7E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2C47E13-D1F2-6E41-6DA4-DE38A0A8BCA2}"/>
              </a:ext>
            </a:extLst>
          </p:cNvPr>
          <p:cNvSpPr/>
          <p:nvPr/>
        </p:nvSpPr>
        <p:spPr>
          <a:xfrm>
            <a:off x="190500" y="1892300"/>
            <a:ext cx="1841500" cy="228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179AD-E796-2566-EB42-88A21B18AF27}"/>
              </a:ext>
            </a:extLst>
          </p:cNvPr>
          <p:cNvSpPr txBox="1"/>
          <p:nvPr/>
        </p:nvSpPr>
        <p:spPr>
          <a:xfrm>
            <a:off x="2117" y="2267129"/>
            <a:ext cx="220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Рост объема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BB7EC-D67D-F13A-A288-B1F061CC81E5}"/>
              </a:ext>
            </a:extLst>
          </p:cNvPr>
          <p:cNvSpPr txBox="1"/>
          <p:nvPr/>
        </p:nvSpPr>
        <p:spPr>
          <a:xfrm>
            <a:off x="2638425" y="5421314"/>
            <a:ext cx="6762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Современный этап</a:t>
            </a:r>
          </a:p>
        </p:txBody>
      </p:sp>
      <p:pic>
        <p:nvPicPr>
          <p:cNvPr id="5122" name="Picture 2" descr="Как стать программистом и много ли можно зарабатывать? Выясняем с  программистами Дирекции ИТ">
            <a:extLst>
              <a:ext uri="{FF2B5EF4-FFF2-40B4-BE49-F238E27FC236}">
                <a16:creationId xmlns:a16="http://schemas.microsoft.com/office/drawing/2014/main" id="{5F534472-CB0D-3C2C-9657-FAAD65E0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513356"/>
            <a:ext cx="7768166" cy="4595814"/>
          </a:xfrm>
          <a:prstGeom prst="roundRect">
            <a:avLst>
              <a:gd name="adj" fmla="val 72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04CE6D4-39DB-5E00-2A47-489E6CD34DFF}"/>
              </a:ext>
            </a:extLst>
          </p:cNvPr>
          <p:cNvGrpSpPr/>
          <p:nvPr/>
        </p:nvGrpSpPr>
        <p:grpSpPr>
          <a:xfrm>
            <a:off x="3241676" y="-1395012"/>
            <a:ext cx="5889624" cy="1395012"/>
            <a:chOff x="3241676" y="-1193800"/>
            <a:chExt cx="5889624" cy="1395012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FD17669-DE52-B4C7-F2DC-DCADA8730912}"/>
                </a:ext>
              </a:extLst>
            </p:cNvPr>
            <p:cNvSpPr/>
            <p:nvPr/>
          </p:nvSpPr>
          <p:spPr>
            <a:xfrm>
              <a:off x="3241676" y="-1193800"/>
              <a:ext cx="5889624" cy="139501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18E636-7038-78F5-8D9E-A3B7A28B4F26}"/>
                </a:ext>
              </a:extLst>
            </p:cNvPr>
            <p:cNvSpPr txBox="1"/>
            <p:nvPr/>
          </p:nvSpPr>
          <p:spPr>
            <a:xfrm>
              <a:off x="3359679" y="-954107"/>
              <a:ext cx="565361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Потребность в повышении эффективности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DEACAA7-D225-9762-0CBE-2C482F07245F}"/>
              </a:ext>
            </a:extLst>
          </p:cNvPr>
          <p:cNvGrpSpPr/>
          <p:nvPr/>
        </p:nvGrpSpPr>
        <p:grpSpPr>
          <a:xfrm>
            <a:off x="9878483" y="1485900"/>
            <a:ext cx="2404534" cy="2896650"/>
            <a:chOff x="9903883" y="1485900"/>
            <a:chExt cx="2404534" cy="2896650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4AEA4AEC-E8AF-A0C6-B085-505CBBB53CC9}"/>
                </a:ext>
              </a:extLst>
            </p:cNvPr>
            <p:cNvSpPr/>
            <p:nvPr/>
          </p:nvSpPr>
          <p:spPr>
            <a:xfrm>
              <a:off x="9994900" y="1485900"/>
              <a:ext cx="2171700" cy="289665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F3DF15-8C2C-B08E-435B-DB8AF78B69B4}"/>
                </a:ext>
              </a:extLst>
            </p:cNvPr>
            <p:cNvSpPr txBox="1"/>
            <p:nvPr/>
          </p:nvSpPr>
          <p:spPr>
            <a:xfrm>
              <a:off x="9903883" y="2267128"/>
              <a:ext cx="24045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Улучшение клиентского опыта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106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8DC63-EFDF-8B20-E6CA-AF1CB11C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A4961DA-C90F-E583-F88D-0E7415CAFC57}"/>
              </a:ext>
            </a:extLst>
          </p:cNvPr>
          <p:cNvSpPr/>
          <p:nvPr/>
        </p:nvSpPr>
        <p:spPr>
          <a:xfrm>
            <a:off x="190500" y="1892300"/>
            <a:ext cx="1841500" cy="228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1A831-6155-8632-9926-D05859B6845A}"/>
              </a:ext>
            </a:extLst>
          </p:cNvPr>
          <p:cNvSpPr txBox="1"/>
          <p:nvPr/>
        </p:nvSpPr>
        <p:spPr>
          <a:xfrm>
            <a:off x="2117" y="2267129"/>
            <a:ext cx="220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Рост объема данных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5EAD613-2B31-15B6-25A0-9D88F78DA640}"/>
              </a:ext>
            </a:extLst>
          </p:cNvPr>
          <p:cNvGrpSpPr/>
          <p:nvPr/>
        </p:nvGrpSpPr>
        <p:grpSpPr>
          <a:xfrm>
            <a:off x="3151188" y="408388"/>
            <a:ext cx="5889624" cy="1395012"/>
            <a:chOff x="3241676" y="-1193800"/>
            <a:chExt cx="5889624" cy="1395012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E66DCB02-CDEB-4121-6EA2-C462770960B7}"/>
                </a:ext>
              </a:extLst>
            </p:cNvPr>
            <p:cNvSpPr/>
            <p:nvPr/>
          </p:nvSpPr>
          <p:spPr>
            <a:xfrm>
              <a:off x="3241676" y="-1193800"/>
              <a:ext cx="5889624" cy="139501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3EFB0D-BFC9-8CD6-3B2F-37F27BF0D360}"/>
                </a:ext>
              </a:extLst>
            </p:cNvPr>
            <p:cNvSpPr txBox="1"/>
            <p:nvPr/>
          </p:nvSpPr>
          <p:spPr>
            <a:xfrm>
              <a:off x="3359679" y="-954107"/>
              <a:ext cx="565361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Потребность в повышении эффективности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FA30AF4-B31D-3A00-9489-8B84CD056783}"/>
              </a:ext>
            </a:extLst>
          </p:cNvPr>
          <p:cNvGrpSpPr/>
          <p:nvPr/>
        </p:nvGrpSpPr>
        <p:grpSpPr>
          <a:xfrm>
            <a:off x="9878483" y="1485900"/>
            <a:ext cx="2404534" cy="2896650"/>
            <a:chOff x="9903883" y="1485900"/>
            <a:chExt cx="2404534" cy="2896650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F90129C6-5211-2B2D-4B70-ACFA2E6D62AB}"/>
                </a:ext>
              </a:extLst>
            </p:cNvPr>
            <p:cNvSpPr/>
            <p:nvPr/>
          </p:nvSpPr>
          <p:spPr>
            <a:xfrm>
              <a:off x="9994900" y="1485900"/>
              <a:ext cx="2171700" cy="289665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3441E0-4E0D-A54B-76FB-1E2ACC2085CE}"/>
                </a:ext>
              </a:extLst>
            </p:cNvPr>
            <p:cNvSpPr txBox="1"/>
            <p:nvPr/>
          </p:nvSpPr>
          <p:spPr>
            <a:xfrm>
              <a:off x="9903883" y="2267128"/>
              <a:ext cx="24045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MD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Улучшение клиентского опыта</a:t>
              </a:r>
            </a:p>
          </p:txBody>
        </p:sp>
      </p:grpSp>
      <p:pic>
        <p:nvPicPr>
          <p:cNvPr id="25" name="Picture 2" descr="Как стать программистом и много ли можно зарабатывать? Выясняем с  программистами Дирекции ИТ">
            <a:extLst>
              <a:ext uri="{FF2B5EF4-FFF2-40B4-BE49-F238E27FC236}">
                <a16:creationId xmlns:a16="http://schemas.microsoft.com/office/drawing/2014/main" id="{056B9F43-6BF7-792A-0672-7A7C5151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2212520"/>
            <a:ext cx="7768166" cy="2896650"/>
          </a:xfrm>
          <a:prstGeom prst="roundRect">
            <a:avLst>
              <a:gd name="adj" fmla="val 72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980E60-5D08-8B69-FFE9-2EE9AC322479}"/>
              </a:ext>
            </a:extLst>
          </p:cNvPr>
          <p:cNvSpPr txBox="1"/>
          <p:nvPr/>
        </p:nvSpPr>
        <p:spPr>
          <a:xfrm>
            <a:off x="2638425" y="5421314"/>
            <a:ext cx="6762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latin typeface="Arial" panose="020B0604020202020204" pitchFamily="34" charset="0"/>
                <a:cs typeface="Arial" panose="020B0604020202020204" pitchFamily="34" charset="0"/>
              </a:rPr>
              <a:t>Современный этап</a:t>
            </a:r>
          </a:p>
        </p:txBody>
      </p:sp>
    </p:spTree>
    <p:extLst>
      <p:ext uri="{BB962C8B-B14F-4D97-AF65-F5344CB8AC3E}">
        <p14:creationId xmlns:p14="http://schemas.microsoft.com/office/powerpoint/2010/main" val="366142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7532-8387-3FDB-8288-44D04D1F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022541-67AE-5D73-7684-F3C201B2359A}"/>
              </a:ext>
            </a:extLst>
          </p:cNvPr>
          <p:cNvSpPr txBox="1"/>
          <p:nvPr/>
        </p:nvSpPr>
        <p:spPr>
          <a:xfrm>
            <a:off x="6453186" y="1457762"/>
            <a:ext cx="5474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современном мире информационные технологии оказывают значительное влияние на развитие различных сфер, включая здравоохранение.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Часть круга 12">
            <a:extLst>
              <a:ext uri="{FF2B5EF4-FFF2-40B4-BE49-F238E27FC236}">
                <a16:creationId xmlns:a16="http://schemas.microsoft.com/office/drawing/2014/main" id="{5BFEA236-1B99-0C11-E91B-2A6145B5CCA2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17292676"/>
              <a:gd name="adj2" fmla="val 20015472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14" name="Часть круга 13">
            <a:extLst>
              <a:ext uri="{FF2B5EF4-FFF2-40B4-BE49-F238E27FC236}">
                <a16:creationId xmlns:a16="http://schemas.microsoft.com/office/drawing/2014/main" id="{CDBF2026-1D52-BA05-E4D0-56A2047B9534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14575040"/>
              <a:gd name="adj2" fmla="val 17303749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2" name="Часть круга 11">
            <a:extLst>
              <a:ext uri="{FF2B5EF4-FFF2-40B4-BE49-F238E27FC236}">
                <a16:creationId xmlns:a16="http://schemas.microsoft.com/office/drawing/2014/main" id="{505A710C-DEDC-C3B3-5030-B5DAB8D8D047}"/>
              </a:ext>
            </a:extLst>
          </p:cNvPr>
          <p:cNvSpPr/>
          <p:nvPr/>
        </p:nvSpPr>
        <p:spPr>
          <a:xfrm rot="10800000">
            <a:off x="-1123950" y="-3790950"/>
            <a:ext cx="14439900" cy="14439900"/>
          </a:xfrm>
          <a:prstGeom prst="pie">
            <a:avLst>
              <a:gd name="adj1" fmla="val 20004663"/>
              <a:gd name="adj2" fmla="val 1029165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BE751-B2C1-EA94-28AD-B2486CF9C68B}"/>
              </a:ext>
            </a:extLst>
          </p:cNvPr>
          <p:cNvSpPr txBox="1"/>
          <p:nvPr/>
        </p:nvSpPr>
        <p:spPr>
          <a:xfrm>
            <a:off x="6453187" y="659884"/>
            <a:ext cx="53625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MD" sz="2400" b="1" dirty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MD" sz="22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 проекта</a:t>
            </a:r>
          </a:p>
        </p:txBody>
      </p:sp>
      <p:sp>
        <p:nvSpPr>
          <p:cNvPr id="4" name="Часть круга 3">
            <a:extLst>
              <a:ext uri="{FF2B5EF4-FFF2-40B4-BE49-F238E27FC236}">
                <a16:creationId xmlns:a16="http://schemas.microsoft.com/office/drawing/2014/main" id="{04D3A168-F065-896D-7C2E-D0DD015ED789}"/>
              </a:ext>
            </a:extLst>
          </p:cNvPr>
          <p:cNvSpPr/>
          <p:nvPr/>
        </p:nvSpPr>
        <p:spPr>
          <a:xfrm rot="5400000">
            <a:off x="-2154803" y="-4690296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2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7" name="Часть круга 6">
            <a:extLst>
              <a:ext uri="{FF2B5EF4-FFF2-40B4-BE49-F238E27FC236}">
                <a16:creationId xmlns:a16="http://schemas.microsoft.com/office/drawing/2014/main" id="{D91D1600-1CF0-8C81-EC29-05A48B0F8438}"/>
              </a:ext>
            </a:extLst>
          </p:cNvPr>
          <p:cNvSpPr/>
          <p:nvPr/>
        </p:nvSpPr>
        <p:spPr>
          <a:xfrm>
            <a:off x="-2154802" y="-4690296"/>
            <a:ext cx="16501602" cy="16238589"/>
          </a:xfrm>
          <a:prstGeom prst="pie">
            <a:avLst>
              <a:gd name="adj1" fmla="val 5400133"/>
              <a:gd name="adj2" fmla="val 1621117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225544A-5CA8-C223-00E1-4AE101E7F7CA}"/>
              </a:ext>
            </a:extLst>
          </p:cNvPr>
          <p:cNvSpPr/>
          <p:nvPr/>
        </p:nvSpPr>
        <p:spPr>
          <a:xfrm>
            <a:off x="5441155" y="2774154"/>
            <a:ext cx="1309687" cy="13096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51024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6EDC-855C-5167-AADE-F2F82D0C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Часть круга 8">
            <a:extLst>
              <a:ext uri="{FF2B5EF4-FFF2-40B4-BE49-F238E27FC236}">
                <a16:creationId xmlns:a16="http://schemas.microsoft.com/office/drawing/2014/main" id="{E1546E7E-8715-F4C0-4693-FD105913AACF}"/>
              </a:ext>
            </a:extLst>
          </p:cNvPr>
          <p:cNvSpPr/>
          <p:nvPr/>
        </p:nvSpPr>
        <p:spPr>
          <a:xfrm>
            <a:off x="-937511" y="-3448051"/>
            <a:ext cx="14439900" cy="14439900"/>
          </a:xfrm>
          <a:prstGeom prst="pie">
            <a:avLst>
              <a:gd name="adj1" fmla="val 20374083"/>
              <a:gd name="adj2" fmla="val 2056078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7" name="Часть круга 6">
            <a:extLst>
              <a:ext uri="{FF2B5EF4-FFF2-40B4-BE49-F238E27FC236}">
                <a16:creationId xmlns:a16="http://schemas.microsoft.com/office/drawing/2014/main" id="{92956A65-D363-609D-9FA9-21322CEC8438}"/>
              </a:ext>
            </a:extLst>
          </p:cNvPr>
          <p:cNvSpPr/>
          <p:nvPr/>
        </p:nvSpPr>
        <p:spPr>
          <a:xfrm>
            <a:off x="-919964" y="-3440907"/>
            <a:ext cx="14439900" cy="14439900"/>
          </a:xfrm>
          <a:prstGeom prst="pie">
            <a:avLst>
              <a:gd name="adj1" fmla="val 16847971"/>
              <a:gd name="adj2" fmla="val 20376127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0606F775-D8EA-AA6A-4F24-7032DFE05C06}"/>
              </a:ext>
            </a:extLst>
          </p:cNvPr>
          <p:cNvSpPr/>
          <p:nvPr/>
        </p:nvSpPr>
        <p:spPr>
          <a:xfrm rot="20116918">
            <a:off x="-764611" y="-3440907"/>
            <a:ext cx="14439900" cy="14439900"/>
          </a:xfrm>
          <a:prstGeom prst="pie">
            <a:avLst>
              <a:gd name="adj1" fmla="val 14571631"/>
              <a:gd name="adj2" fmla="val 18259783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Часть круга 17">
            <a:extLst>
              <a:ext uri="{FF2B5EF4-FFF2-40B4-BE49-F238E27FC236}">
                <a16:creationId xmlns:a16="http://schemas.microsoft.com/office/drawing/2014/main" id="{9C37CCB6-D8E6-E28D-5DB7-78AF079CA43F}"/>
              </a:ext>
            </a:extLst>
          </p:cNvPr>
          <p:cNvSpPr/>
          <p:nvPr/>
        </p:nvSpPr>
        <p:spPr>
          <a:xfrm rot="7602199">
            <a:off x="-1735700" y="-4347395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2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6" name="Часть круга 5">
            <a:extLst>
              <a:ext uri="{FF2B5EF4-FFF2-40B4-BE49-F238E27FC236}">
                <a16:creationId xmlns:a16="http://schemas.microsoft.com/office/drawing/2014/main" id="{188BB680-ECA5-4110-C7F7-5566D44FC066}"/>
              </a:ext>
            </a:extLst>
          </p:cNvPr>
          <p:cNvSpPr/>
          <p:nvPr/>
        </p:nvSpPr>
        <p:spPr>
          <a:xfrm rot="21018358">
            <a:off x="-1735701" y="-4340250"/>
            <a:ext cx="16501602" cy="16238589"/>
          </a:xfrm>
          <a:prstGeom prst="pie">
            <a:avLst>
              <a:gd name="adj1" fmla="val 2653839"/>
              <a:gd name="adj2" fmla="val 1365166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4DA6ECD-3C95-C359-03BB-2294E10E8187}"/>
              </a:ext>
            </a:extLst>
          </p:cNvPr>
          <p:cNvSpPr/>
          <p:nvPr/>
        </p:nvSpPr>
        <p:spPr>
          <a:xfrm rot="294091">
            <a:off x="5645143" y="3117056"/>
            <a:ext cx="1309687" cy="13096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22908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7EB53-5D06-784D-1B35-F7CB02A0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Часть круга 8">
            <a:extLst>
              <a:ext uri="{FF2B5EF4-FFF2-40B4-BE49-F238E27FC236}">
                <a16:creationId xmlns:a16="http://schemas.microsoft.com/office/drawing/2014/main" id="{70C6B425-489D-E251-E295-511017464099}"/>
              </a:ext>
            </a:extLst>
          </p:cNvPr>
          <p:cNvSpPr/>
          <p:nvPr/>
        </p:nvSpPr>
        <p:spPr>
          <a:xfrm>
            <a:off x="-937511" y="-3448051"/>
            <a:ext cx="14439900" cy="14439900"/>
          </a:xfrm>
          <a:prstGeom prst="pie">
            <a:avLst>
              <a:gd name="adj1" fmla="val 20374083"/>
              <a:gd name="adj2" fmla="val 2056078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7" name="Часть круга 6">
            <a:extLst>
              <a:ext uri="{FF2B5EF4-FFF2-40B4-BE49-F238E27FC236}">
                <a16:creationId xmlns:a16="http://schemas.microsoft.com/office/drawing/2014/main" id="{4F1139BE-FB2B-7CD9-8134-0CB73D887908}"/>
              </a:ext>
            </a:extLst>
          </p:cNvPr>
          <p:cNvSpPr/>
          <p:nvPr/>
        </p:nvSpPr>
        <p:spPr>
          <a:xfrm>
            <a:off x="-919964" y="-3440907"/>
            <a:ext cx="14439900" cy="14439900"/>
          </a:xfrm>
          <a:prstGeom prst="pie">
            <a:avLst>
              <a:gd name="adj1" fmla="val 16847971"/>
              <a:gd name="adj2" fmla="val 20376127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51E983DB-E5FD-EE5E-3927-08F58D15D368}"/>
              </a:ext>
            </a:extLst>
          </p:cNvPr>
          <p:cNvSpPr/>
          <p:nvPr/>
        </p:nvSpPr>
        <p:spPr>
          <a:xfrm rot="20116918">
            <a:off x="-764611" y="-3440907"/>
            <a:ext cx="14439900" cy="14439900"/>
          </a:xfrm>
          <a:prstGeom prst="pie">
            <a:avLst>
              <a:gd name="adj1" fmla="val 14571631"/>
              <a:gd name="adj2" fmla="val 18259783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Часть круга 17">
            <a:extLst>
              <a:ext uri="{FF2B5EF4-FFF2-40B4-BE49-F238E27FC236}">
                <a16:creationId xmlns:a16="http://schemas.microsoft.com/office/drawing/2014/main" id="{E5D6EA71-B725-7170-27D9-ED52C52F118D}"/>
              </a:ext>
            </a:extLst>
          </p:cNvPr>
          <p:cNvSpPr/>
          <p:nvPr/>
        </p:nvSpPr>
        <p:spPr>
          <a:xfrm rot="7602199">
            <a:off x="-1735700" y="-4347395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2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6" name="Часть круга 5">
            <a:extLst>
              <a:ext uri="{FF2B5EF4-FFF2-40B4-BE49-F238E27FC236}">
                <a16:creationId xmlns:a16="http://schemas.microsoft.com/office/drawing/2014/main" id="{6D0E91CF-2A15-DAB6-9E6B-9A6C1ECDF75B}"/>
              </a:ext>
            </a:extLst>
          </p:cNvPr>
          <p:cNvSpPr/>
          <p:nvPr/>
        </p:nvSpPr>
        <p:spPr>
          <a:xfrm rot="21018358">
            <a:off x="-1735701" y="-4340250"/>
            <a:ext cx="16501602" cy="16238589"/>
          </a:xfrm>
          <a:prstGeom prst="pie">
            <a:avLst>
              <a:gd name="adj1" fmla="val 2653839"/>
              <a:gd name="adj2" fmla="val 1365166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AF14FEF-BAB7-5EB8-02C5-8AA75A737D1D}"/>
              </a:ext>
            </a:extLst>
          </p:cNvPr>
          <p:cNvSpPr/>
          <p:nvPr/>
        </p:nvSpPr>
        <p:spPr>
          <a:xfrm rot="294091">
            <a:off x="5645143" y="3117056"/>
            <a:ext cx="1309687" cy="13096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ABEA6-7350-5B4B-AADF-8B9F0BE802E2}"/>
              </a:ext>
            </a:extLst>
          </p:cNvPr>
          <p:cNvSpPr txBox="1">
            <a:spLocks/>
          </p:cNvSpPr>
          <p:nvPr/>
        </p:nvSpPr>
        <p:spPr>
          <a:xfrm>
            <a:off x="4257525" y="822845"/>
            <a:ext cx="26030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Это динамично развивающаяся отрасль с постоянно растущим числом пациентов</a:t>
            </a:r>
            <a:endParaRPr lang="ru-MD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DF503-A62C-0003-A2B1-92FEA5BADD73}"/>
              </a:ext>
            </a:extLst>
          </p:cNvPr>
          <p:cNvSpPr txBox="1">
            <a:spLocks/>
          </p:cNvSpPr>
          <p:nvPr/>
        </p:nvSpPr>
        <p:spPr>
          <a:xfrm>
            <a:off x="4257525" y="336674"/>
            <a:ext cx="2790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9AF9B-8F63-2E47-7774-A9B4B220116B}"/>
              </a:ext>
            </a:extLst>
          </p:cNvPr>
          <p:cNvSpPr txBox="1">
            <a:spLocks/>
          </p:cNvSpPr>
          <p:nvPr/>
        </p:nvSpPr>
        <p:spPr>
          <a:xfrm>
            <a:off x="6878118" y="1044685"/>
            <a:ext cx="36138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Традиционный подход к ведению учета сопряжен с </a:t>
            </a:r>
            <a:r>
              <a:rPr lang="ru-RU" sz="2000" b="1" dirty="0">
                <a:solidFill>
                  <a:schemeClr val="bg1"/>
                </a:solidFill>
              </a:rPr>
              <a:t>трудоемкостью, высокой вероятностью ошибок.</a:t>
            </a:r>
            <a:endParaRPr lang="ru-MD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133A4-F8C8-F0FF-C3D7-1BE5C3C20FEA}"/>
              </a:ext>
            </a:extLst>
          </p:cNvPr>
          <p:cNvSpPr txBox="1">
            <a:spLocks/>
          </p:cNvSpPr>
          <p:nvPr/>
        </p:nvSpPr>
        <p:spPr>
          <a:xfrm>
            <a:off x="7757125" y="593541"/>
            <a:ext cx="1829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2800" b="1" dirty="0">
                <a:solidFill>
                  <a:schemeClr val="bg1"/>
                </a:solidFill>
              </a:rPr>
              <a:t>Проблема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0148-6E54-0378-62C2-AF027D8800D7}"/>
              </a:ext>
            </a:extLst>
          </p:cNvPr>
          <p:cNvSpPr txBox="1">
            <a:spLocks/>
          </p:cNvSpPr>
          <p:nvPr/>
        </p:nvSpPr>
        <p:spPr>
          <a:xfrm>
            <a:off x="8685044" y="3757273"/>
            <a:ext cx="3613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Разработка программной системы, которая позволит </a:t>
            </a:r>
            <a:r>
              <a:rPr lang="ru-RU" b="1">
                <a:solidFill>
                  <a:schemeClr val="bg1"/>
                </a:solidFill>
              </a:rPr>
              <a:t>комплексно упростить процессы ведения медицинской документации.</a:t>
            </a:r>
            <a:endParaRPr lang="ru-M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E98FC-A8DF-ECD3-F159-3E328F9374F8}"/>
              </a:ext>
            </a:extLst>
          </p:cNvPr>
          <p:cNvSpPr txBox="1">
            <a:spLocks/>
          </p:cNvSpPr>
          <p:nvPr/>
        </p:nvSpPr>
        <p:spPr>
          <a:xfrm>
            <a:off x="9648263" y="3281691"/>
            <a:ext cx="1687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2800" b="1" dirty="0">
                <a:solidFill>
                  <a:schemeClr val="bg1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64617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E0986-097B-1E17-D4F3-B325E966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Часть круга 8">
            <a:extLst>
              <a:ext uri="{FF2B5EF4-FFF2-40B4-BE49-F238E27FC236}">
                <a16:creationId xmlns:a16="http://schemas.microsoft.com/office/drawing/2014/main" id="{4534263F-BDBA-4673-117C-9EEEA6E9EC99}"/>
              </a:ext>
            </a:extLst>
          </p:cNvPr>
          <p:cNvSpPr/>
          <p:nvPr/>
        </p:nvSpPr>
        <p:spPr>
          <a:xfrm rot="10972581">
            <a:off x="-1356611" y="-3486151"/>
            <a:ext cx="14439900" cy="14439900"/>
          </a:xfrm>
          <a:prstGeom prst="pie">
            <a:avLst>
              <a:gd name="adj1" fmla="val 20374083"/>
              <a:gd name="adj2" fmla="val 2056078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7" name="Часть круга 6">
            <a:extLst>
              <a:ext uri="{FF2B5EF4-FFF2-40B4-BE49-F238E27FC236}">
                <a16:creationId xmlns:a16="http://schemas.microsoft.com/office/drawing/2014/main" id="{2E7FF7AC-ED3E-2F33-7ABC-6F291D93E265}"/>
              </a:ext>
            </a:extLst>
          </p:cNvPr>
          <p:cNvSpPr/>
          <p:nvPr/>
        </p:nvSpPr>
        <p:spPr>
          <a:xfrm rot="13610687">
            <a:off x="-1339064" y="-3479007"/>
            <a:ext cx="14439900" cy="14439900"/>
          </a:xfrm>
          <a:prstGeom prst="pie">
            <a:avLst>
              <a:gd name="adj1" fmla="val 16847971"/>
              <a:gd name="adj2" fmla="val 20376127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0F2DC82C-1603-06B8-DD80-3AFE464F49F7}"/>
              </a:ext>
            </a:extLst>
          </p:cNvPr>
          <p:cNvSpPr/>
          <p:nvPr/>
        </p:nvSpPr>
        <p:spPr>
          <a:xfrm rot="16200000">
            <a:off x="-1183711" y="-3479007"/>
            <a:ext cx="14439900" cy="14439900"/>
          </a:xfrm>
          <a:prstGeom prst="pie">
            <a:avLst>
              <a:gd name="adj1" fmla="val 14571631"/>
              <a:gd name="adj2" fmla="val 18259783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Часть круга 17">
            <a:extLst>
              <a:ext uri="{FF2B5EF4-FFF2-40B4-BE49-F238E27FC236}">
                <a16:creationId xmlns:a16="http://schemas.microsoft.com/office/drawing/2014/main" id="{FAE164C2-522C-90BB-46E2-964D863E3E09}"/>
              </a:ext>
            </a:extLst>
          </p:cNvPr>
          <p:cNvSpPr/>
          <p:nvPr/>
        </p:nvSpPr>
        <p:spPr>
          <a:xfrm rot="7602199">
            <a:off x="-2154800" y="-4385495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2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6" name="Часть круга 5">
            <a:extLst>
              <a:ext uri="{FF2B5EF4-FFF2-40B4-BE49-F238E27FC236}">
                <a16:creationId xmlns:a16="http://schemas.microsoft.com/office/drawing/2014/main" id="{9CA29E64-14B9-B5A4-6DDD-4027B3230727}"/>
              </a:ext>
            </a:extLst>
          </p:cNvPr>
          <p:cNvSpPr/>
          <p:nvPr/>
        </p:nvSpPr>
        <p:spPr>
          <a:xfrm rot="21018358">
            <a:off x="-2154801" y="-4378350"/>
            <a:ext cx="16501602" cy="16238589"/>
          </a:xfrm>
          <a:prstGeom prst="pie">
            <a:avLst>
              <a:gd name="adj1" fmla="val 2653839"/>
              <a:gd name="adj2" fmla="val 1365166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E60ADF-8B51-7BD5-7F55-15D0A3AE8FFD}"/>
              </a:ext>
            </a:extLst>
          </p:cNvPr>
          <p:cNvSpPr/>
          <p:nvPr/>
        </p:nvSpPr>
        <p:spPr>
          <a:xfrm rot="294091">
            <a:off x="5226043" y="3078956"/>
            <a:ext cx="1309687" cy="13096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26115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17F7-6684-9057-9F28-AAB6FA1B5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Часть круга 8">
            <a:extLst>
              <a:ext uri="{FF2B5EF4-FFF2-40B4-BE49-F238E27FC236}">
                <a16:creationId xmlns:a16="http://schemas.microsoft.com/office/drawing/2014/main" id="{5158089C-D0F1-481A-97A1-4EABA9C354AA}"/>
              </a:ext>
            </a:extLst>
          </p:cNvPr>
          <p:cNvSpPr/>
          <p:nvPr/>
        </p:nvSpPr>
        <p:spPr>
          <a:xfrm rot="9450381">
            <a:off x="-9395711" y="1809748"/>
            <a:ext cx="14439900" cy="14439900"/>
          </a:xfrm>
          <a:prstGeom prst="pie">
            <a:avLst>
              <a:gd name="adj1" fmla="val 20374083"/>
              <a:gd name="adj2" fmla="val 2056078"/>
            </a:avLst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31000">
                <a:schemeClr val="accent4">
                  <a:lumMod val="75000"/>
                </a:schemeClr>
              </a:gs>
              <a:gs pos="66000">
                <a:schemeClr val="accent4">
                  <a:lumMod val="75000"/>
                </a:schemeClr>
              </a:gs>
              <a:gs pos="95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7" name="Часть круга 6">
            <a:extLst>
              <a:ext uri="{FF2B5EF4-FFF2-40B4-BE49-F238E27FC236}">
                <a16:creationId xmlns:a16="http://schemas.microsoft.com/office/drawing/2014/main" id="{7195D84E-23BF-A60E-CA4F-C719D5CF722A}"/>
              </a:ext>
            </a:extLst>
          </p:cNvPr>
          <p:cNvSpPr/>
          <p:nvPr/>
        </p:nvSpPr>
        <p:spPr>
          <a:xfrm rot="13610687">
            <a:off x="-9378164" y="1816892"/>
            <a:ext cx="14439900" cy="14439900"/>
          </a:xfrm>
          <a:prstGeom prst="pie">
            <a:avLst>
              <a:gd name="adj1" fmla="val 16847971"/>
              <a:gd name="adj2" fmla="val 20376127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27000">
                <a:schemeClr val="accent6">
                  <a:lumMod val="75000"/>
                </a:schemeClr>
              </a:gs>
              <a:gs pos="76000">
                <a:schemeClr val="accent6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8" name="Часть круга 7">
            <a:extLst>
              <a:ext uri="{FF2B5EF4-FFF2-40B4-BE49-F238E27FC236}">
                <a16:creationId xmlns:a16="http://schemas.microsoft.com/office/drawing/2014/main" id="{1EFC4241-C6A0-A45D-B723-FB0A3CD8A880}"/>
              </a:ext>
            </a:extLst>
          </p:cNvPr>
          <p:cNvSpPr/>
          <p:nvPr/>
        </p:nvSpPr>
        <p:spPr>
          <a:xfrm rot="16200000">
            <a:off x="-9222811" y="1816892"/>
            <a:ext cx="14439900" cy="14439900"/>
          </a:xfrm>
          <a:prstGeom prst="pie">
            <a:avLst>
              <a:gd name="adj1" fmla="val 14571631"/>
              <a:gd name="adj2" fmla="val 18259783"/>
            </a:avLst>
          </a:prstGeom>
          <a:gradFill flip="none" rotWithShape="1">
            <a:gsLst>
              <a:gs pos="0">
                <a:srgbClr val="650F71"/>
              </a:gs>
              <a:gs pos="17000">
                <a:srgbClr val="954ECA"/>
              </a:gs>
              <a:gs pos="75000">
                <a:srgbClr val="CC4BDD">
                  <a:lumMod val="97000"/>
                </a:srgb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8" name="Часть круга 17">
            <a:extLst>
              <a:ext uri="{FF2B5EF4-FFF2-40B4-BE49-F238E27FC236}">
                <a16:creationId xmlns:a16="http://schemas.microsoft.com/office/drawing/2014/main" id="{27FEC6EA-8D0C-038B-155E-82E635ED4667}"/>
              </a:ext>
            </a:extLst>
          </p:cNvPr>
          <p:cNvSpPr/>
          <p:nvPr/>
        </p:nvSpPr>
        <p:spPr>
          <a:xfrm rot="7602199">
            <a:off x="-10193900" y="910404"/>
            <a:ext cx="16501602" cy="16238589"/>
          </a:xfrm>
          <a:prstGeom prst="pie">
            <a:avLst>
              <a:gd name="adj1" fmla="val 16189744"/>
              <a:gd name="adj2" fmla="val 540398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2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6" name="Часть круга 5">
            <a:extLst>
              <a:ext uri="{FF2B5EF4-FFF2-40B4-BE49-F238E27FC236}">
                <a16:creationId xmlns:a16="http://schemas.microsoft.com/office/drawing/2014/main" id="{EF44A760-B607-3E6A-BAD0-2955CADAB7C9}"/>
              </a:ext>
            </a:extLst>
          </p:cNvPr>
          <p:cNvSpPr/>
          <p:nvPr/>
        </p:nvSpPr>
        <p:spPr>
          <a:xfrm rot="21018358">
            <a:off x="-10193901" y="917549"/>
            <a:ext cx="16501602" cy="16238589"/>
          </a:xfrm>
          <a:prstGeom prst="pie">
            <a:avLst>
              <a:gd name="adj1" fmla="val 2653839"/>
              <a:gd name="adj2" fmla="val 1365166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79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469900" sx="93000" sy="93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>
              <a:solidFill>
                <a:schemeClr val="tx1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EF6BD5-B3D2-6F1D-7132-F9836D756570}"/>
              </a:ext>
            </a:extLst>
          </p:cNvPr>
          <p:cNvSpPr/>
          <p:nvPr/>
        </p:nvSpPr>
        <p:spPr>
          <a:xfrm rot="294091">
            <a:off x="-2813057" y="8374855"/>
            <a:ext cx="1309687" cy="13096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65000"/>
                  <a:lumOff val="35000"/>
                </a:schemeClr>
              </a:gs>
              <a:gs pos="57000">
                <a:schemeClr val="tx1">
                  <a:lumMod val="75000"/>
                  <a:lumOff val="25000"/>
                </a:schemeClr>
              </a:gs>
              <a:gs pos="0">
                <a:srgbClr val="7A7A7A"/>
              </a:gs>
              <a:gs pos="96000">
                <a:schemeClr val="tx1">
                  <a:lumMod val="84000"/>
                  <a:lumOff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D0A5D30-9320-2EFC-11AC-341DD12E0497}"/>
              </a:ext>
            </a:extLst>
          </p:cNvPr>
          <p:cNvSpPr/>
          <p:nvPr/>
        </p:nvSpPr>
        <p:spPr>
          <a:xfrm>
            <a:off x="-1943100" y="7534275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8C9AD-1EBF-34DC-1911-77EA16CCE964}"/>
              </a:ext>
            </a:extLst>
          </p:cNvPr>
          <p:cNvSpPr txBox="1"/>
          <p:nvPr/>
        </p:nvSpPr>
        <p:spPr>
          <a:xfrm>
            <a:off x="4084646" y="-1215762"/>
            <a:ext cx="396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36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100802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B496E8E-3869-2789-DD99-1E8AF0F757E7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2FB57-B84B-025E-082B-E724DE138077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66C0035-1E07-1A5A-D809-AF77D7D2365D}"/>
              </a:ext>
            </a:extLst>
          </p:cNvPr>
          <p:cNvGrpSpPr/>
          <p:nvPr/>
        </p:nvGrpSpPr>
        <p:grpSpPr>
          <a:xfrm>
            <a:off x="-7543800" y="1194048"/>
            <a:ext cx="5562600" cy="1244600"/>
            <a:chOff x="-3225800" y="1655177"/>
            <a:chExt cx="5562600" cy="1244600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7E3A2262-DAD9-C91D-9A62-0D7AB3FE41FC}"/>
                </a:ext>
              </a:extLst>
            </p:cNvPr>
            <p:cNvSpPr/>
            <p:nvPr/>
          </p:nvSpPr>
          <p:spPr>
            <a:xfrm>
              <a:off x="-3225800" y="1655177"/>
              <a:ext cx="5435600" cy="1244600"/>
            </a:xfrm>
            <a:prstGeom prst="roundRect">
              <a:avLst/>
            </a:prstGeom>
            <a:gradFill flip="none" rotWithShape="1">
              <a:gsLst>
                <a:gs pos="7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003DB-6FF2-BC41-F924-4E423AF9A123}"/>
                </a:ext>
              </a:extLst>
            </p:cNvPr>
            <p:cNvSpPr txBox="1"/>
            <p:nvPr/>
          </p:nvSpPr>
          <p:spPr>
            <a:xfrm>
              <a:off x="546100" y="1985089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83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81F3-4F61-A6BA-116D-C1D4685D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BA557A4-2078-54F7-CA85-0091EB509B18}"/>
              </a:ext>
            </a:extLst>
          </p:cNvPr>
          <p:cNvSpPr/>
          <p:nvPr/>
        </p:nvSpPr>
        <p:spPr>
          <a:xfrm>
            <a:off x="-1981200" y="-2807528"/>
            <a:ext cx="16154400" cy="12473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M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71C27-79F2-200C-762A-3FACA115B118}"/>
              </a:ext>
            </a:extLst>
          </p:cNvPr>
          <p:cNvSpPr txBox="1"/>
          <p:nvPr/>
        </p:nvSpPr>
        <p:spPr>
          <a:xfrm>
            <a:off x="3022600" y="270718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5400" b="1" dirty="0">
                <a:solidFill>
                  <a:srgbClr val="2B3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9FC5980-3DCD-B62F-1051-DCA3E6C3FE48}"/>
              </a:ext>
            </a:extLst>
          </p:cNvPr>
          <p:cNvGrpSpPr/>
          <p:nvPr/>
        </p:nvGrpSpPr>
        <p:grpSpPr>
          <a:xfrm>
            <a:off x="-12422869" y="2752581"/>
            <a:ext cx="10441669" cy="1086137"/>
            <a:chOff x="-12499069" y="2885931"/>
            <a:chExt cx="10441669" cy="10861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B26195E0-7B68-2FB5-FED0-BF88308C9177}"/>
                </a:ext>
              </a:extLst>
            </p:cNvPr>
            <p:cNvSpPr/>
            <p:nvPr/>
          </p:nvSpPr>
          <p:spPr>
            <a:xfrm>
              <a:off x="-12499069" y="2885931"/>
              <a:ext cx="10441669" cy="1086137"/>
            </a:xfrm>
            <a:prstGeom prst="roundRect">
              <a:avLst/>
            </a:prstGeom>
            <a:gradFill flip="none" rotWithShape="1">
              <a:gsLst>
                <a:gs pos="99000">
                  <a:schemeClr val="accent6">
                    <a:lumMod val="50000"/>
                  </a:schemeClr>
                </a:gs>
                <a:gs pos="41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43197A-4C56-5819-D5BC-FE7CA445154D}"/>
                </a:ext>
              </a:extLst>
            </p:cNvPr>
            <p:cNvSpPr txBox="1"/>
            <p:nvPr/>
          </p:nvSpPr>
          <p:spPr>
            <a:xfrm>
              <a:off x="-9940019" y="3013500"/>
              <a:ext cx="78826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Разработка программной системы для ветеринарной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клиники на языке</a:t>
              </a:r>
              <a:r>
                <a: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ru-RU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C#</a:t>
              </a:r>
              <a:endParaRPr lang="ru-MD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2124DE8-4ACF-8F36-7F43-C15C0B0010E3}"/>
              </a:ext>
            </a:extLst>
          </p:cNvPr>
          <p:cNvGrpSpPr/>
          <p:nvPr/>
        </p:nvGrpSpPr>
        <p:grpSpPr>
          <a:xfrm>
            <a:off x="-3254829" y="1194048"/>
            <a:ext cx="5562600" cy="1244600"/>
            <a:chOff x="-3254829" y="1194048"/>
            <a:chExt cx="5562600" cy="1244600"/>
          </a:xfrm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A435CDB1-F4C1-305B-F3BD-ACAEC376D8A4}"/>
                </a:ext>
              </a:extLst>
            </p:cNvPr>
            <p:cNvSpPr/>
            <p:nvPr/>
          </p:nvSpPr>
          <p:spPr>
            <a:xfrm>
              <a:off x="-3254829" y="1194048"/>
              <a:ext cx="5435600" cy="1244600"/>
            </a:xfrm>
            <a:prstGeom prst="roundRect">
              <a:avLst/>
            </a:prstGeom>
            <a:gradFill flip="none" rotWithShape="1">
              <a:gsLst>
                <a:gs pos="100000">
                  <a:schemeClr val="accent6">
                    <a:lumMod val="68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M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054401-35C5-35E5-B6D3-3D1BBC2E52B8}"/>
                </a:ext>
              </a:extLst>
            </p:cNvPr>
            <p:cNvSpPr txBox="1"/>
            <p:nvPr/>
          </p:nvSpPr>
          <p:spPr>
            <a:xfrm>
              <a:off x="517071" y="1523960"/>
              <a:ext cx="17907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MD" sz="32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24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397</Words>
  <Application>Microsoft Office PowerPoint</Application>
  <PresentationFormat>Широкоэкранный</PresentationFormat>
  <Paragraphs>93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КУРСОВАЯ РАБОТА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Vova 0777</dc:creator>
  <cp:lastModifiedBy>Vova 0777</cp:lastModifiedBy>
  <cp:revision>7</cp:revision>
  <dcterms:created xsi:type="dcterms:W3CDTF">2025-05-25T21:54:53Z</dcterms:created>
  <dcterms:modified xsi:type="dcterms:W3CDTF">2025-05-27T23:38:34Z</dcterms:modified>
</cp:coreProperties>
</file>